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10.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1.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chart14.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9.xml" ContentType="application/vnd.openxmlformats-officedocument.drawingml.chart+xml"/>
  <Override PartName="/ppt/charts/chart15.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6.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6.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02.xml" ContentType="application/vnd.ms-office.chartcolorstyle+xml"/>
  <Override PartName="/ppt/charts/colors103.xml" ContentType="application/vnd.ms-office.chartcolorstyle+xml"/>
  <Override PartName="/ppt/charts/colors104.xml" ContentType="application/vnd.ms-office.chartcolorstyle+xml"/>
  <Override PartName="/ppt/charts/colors105.xml" ContentType="application/vnd.ms-office.chartcolorstyle+xml"/>
  <Override PartName="/ppt/charts/colors11.xml" ContentType="application/vnd.ms-office.chartcolorstyle+xml"/>
  <Override PartName="/ppt/charts/colors113.xml" ContentType="application/vnd.ms-office.chartcolorstyle+xml"/>
  <Override PartName="/ppt/charts/colors114.xml" ContentType="application/vnd.ms-office.chartcolorstyle+xml"/>
  <Override PartName="/ppt/charts/colors115.xml" ContentType="application/vnd.ms-office.chartcolorstyle+xml"/>
  <Override PartName="/ppt/charts/colors116.xml" ContentType="application/vnd.ms-office.chartcolorstyle+xml"/>
  <Override PartName="/ppt/charts/colors117.xml" ContentType="application/vnd.ms-office.chartcolorstyle+xml"/>
  <Override PartName="/ppt/charts/colors118.xml" ContentType="application/vnd.ms-office.chartcolorstyle+xml"/>
  <Override PartName="/ppt/charts/colors119.xml" ContentType="application/vnd.ms-office.chartcolorstyle+xml"/>
  <Override PartName="/ppt/charts/colors120.xml" ContentType="application/vnd.ms-office.chartcolorstyle+xml"/>
  <Override PartName="/ppt/charts/colors121.xml" ContentType="application/vnd.ms-office.chartcolorstyle+xml"/>
  <Override PartName="/ppt/charts/colors122.xml" ContentType="application/vnd.ms-office.chartcolorstyle+xml"/>
  <Override PartName="/ppt/charts/colors123.xml" ContentType="application/vnd.ms-office.chartcolorstyle+xml"/>
  <Override PartName="/ppt/charts/colors125.xml" ContentType="application/vnd.ms-office.chartcolorstyle+xml"/>
  <Override PartName="/ppt/charts/colors126.xml" ContentType="application/vnd.ms-office.chartcolorstyle+xml"/>
  <Override PartName="/ppt/charts/colors127.xml" ContentType="application/vnd.ms-office.chartcolorstyle+xml"/>
  <Override PartName="/ppt/charts/colors128.xml" ContentType="application/vnd.ms-office.chartcolorstyle+xml"/>
  <Override PartName="/ppt/charts/colors130.xml" ContentType="application/vnd.ms-office.chartcolorstyle+xml"/>
  <Override PartName="/ppt/charts/colors131.xml" ContentType="application/vnd.ms-office.chartcolorstyle+xml"/>
  <Override PartName="/ppt/charts/colors132.xml" ContentType="application/vnd.ms-office.chartcolorstyle+xml"/>
  <Override PartName="/ppt/charts/colors133.xml" ContentType="application/vnd.ms-office.chartcolorstyle+xml"/>
  <Override PartName="/ppt/charts/colors137.xml" ContentType="application/vnd.ms-office.chartcolorstyle+xml"/>
  <Override PartName="/ppt/charts/colors138.xml" ContentType="application/vnd.ms-office.chartcolorstyle+xml"/>
  <Override PartName="/ppt/charts/colors139.xml" ContentType="application/vnd.ms-office.chartcolorstyle+xml"/>
  <Override PartName="/ppt/charts/colors14.xml" ContentType="application/vnd.ms-office.chartcolorstyle+xml"/>
  <Override PartName="/ppt/charts/colors140.xml" ContentType="application/vnd.ms-office.chartcolorstyle+xml"/>
  <Override PartName="/ppt/charts/colors141.xml" ContentType="application/vnd.ms-office.chartcolorstyle+xml"/>
  <Override PartName="/ppt/charts/colors142.xml" ContentType="application/vnd.ms-office.chartcolorstyle+xml"/>
  <Override PartName="/ppt/charts/colors149.xml" ContentType="application/vnd.ms-office.chartcolorstyle+xml"/>
  <Override PartName="/ppt/charts/colors15.xml" ContentType="application/vnd.ms-office.chartcolorstyle+xml"/>
  <Override PartName="/ppt/charts/colors150.xml" ContentType="application/vnd.ms-office.chartcolorstyle+xml"/>
  <Override PartName="/ppt/charts/colors151.xml" ContentType="application/vnd.ms-office.chartcolorstyle+xml"/>
  <Override PartName="/ppt/charts/colors152.xml" ContentType="application/vnd.ms-office.chartcolorstyle+xml"/>
  <Override PartName="/ppt/charts/colors16.xml" ContentType="application/vnd.ms-office.chartcolorstyle+xml"/>
  <Override PartName="/ppt/charts/colors18.xml" ContentType="application/vnd.ms-office.chartcolorstyle+xml"/>
  <Override PartName="/ppt/charts/colors19.xml" ContentType="application/vnd.ms-office.chartcolorstyle+xml"/>
  <Override PartName="/ppt/charts/colors2.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23.xml" ContentType="application/vnd.ms-office.chartcolorstyle+xml"/>
  <Override PartName="/ppt/charts/colors24.xml" ContentType="application/vnd.ms-office.chartcolorstyle+xml"/>
  <Override PartName="/ppt/charts/colors25.xml" ContentType="application/vnd.ms-office.chartcolorstyle+xml"/>
  <Override PartName="/ppt/charts/colors26.xml" ContentType="application/vnd.ms-office.chartcolorstyle+xml"/>
  <Override PartName="/ppt/charts/colors27.xml" ContentType="application/vnd.ms-office.chartcolorstyle+xml"/>
  <Override PartName="/ppt/charts/colors28.xml" ContentType="application/vnd.ms-office.chartcolorstyle+xml"/>
  <Override PartName="/ppt/charts/colors29.xml" ContentType="application/vnd.ms-office.chartcolorstyle+xml"/>
  <Override PartName="/ppt/charts/colors31.xml" ContentType="application/vnd.ms-office.chartcolorstyle+xml"/>
  <Override PartName="/ppt/charts/colors32.xml" ContentType="application/vnd.ms-office.chartcolorstyle+xml"/>
  <Override PartName="/ppt/charts/colors33.xml" ContentType="application/vnd.ms-office.chartcolorstyle+xml"/>
  <Override PartName="/ppt/charts/colors34.xml" ContentType="application/vnd.ms-office.chartcolorstyle+xml"/>
  <Override PartName="/ppt/charts/colors36.xml" ContentType="application/vnd.ms-office.chartcolorstyle+xml"/>
  <Override PartName="/ppt/charts/colors37.xml" ContentType="application/vnd.ms-office.chartcolorstyle+xml"/>
  <Override PartName="/ppt/charts/colors38.xml" ContentType="application/vnd.ms-office.chartcolorstyle+xml"/>
  <Override PartName="/ppt/charts/colors39.xml" ContentType="application/vnd.ms-office.chartcolorstyle+xml"/>
  <Override PartName="/ppt/charts/colors43.xml" ContentType="application/vnd.ms-office.chartcolorstyle+xml"/>
  <Override PartName="/ppt/charts/colors44.xml" ContentType="application/vnd.ms-office.chartcolorstyle+xml"/>
  <Override PartName="/ppt/charts/colors45.xml" ContentType="application/vnd.ms-office.chartcolorstyle+xml"/>
  <Override PartName="/ppt/charts/colors46.xml" ContentType="application/vnd.ms-office.chartcolorstyle+xml"/>
  <Override PartName="/ppt/charts/colors47.xml" ContentType="application/vnd.ms-office.chartcolorstyle+xml"/>
  <Override PartName="/ppt/charts/colors48.xml" ContentType="application/vnd.ms-office.chartcolorstyle+xml"/>
  <Override PartName="/ppt/charts/colors55.xml" ContentType="application/vnd.ms-office.chartcolorstyle+xml"/>
  <Override PartName="/ppt/charts/colors56.xml" ContentType="application/vnd.ms-office.chartcolorstyle+xml"/>
  <Override PartName="/ppt/charts/colors57.xml" ContentType="application/vnd.ms-office.chartcolorstyle+xml"/>
  <Override PartName="/ppt/charts/colors58.xml" ContentType="application/vnd.ms-office.chartcolorstyle+xml"/>
  <Override PartName="/ppt/charts/colors6.xml" ContentType="application/vnd.ms-office.chartcolorstyle+xml"/>
  <Override PartName="/ppt/charts/colors66.xml" ContentType="application/vnd.ms-office.chartcolorstyle+xml"/>
  <Override PartName="/ppt/charts/colors67.xml" ContentType="application/vnd.ms-office.chartcolorstyle+xml"/>
  <Override PartName="/ppt/charts/colors68.xml" ContentType="application/vnd.ms-office.chartcolorstyle+xml"/>
  <Override PartName="/ppt/charts/colors69.xml" ContentType="application/vnd.ms-office.chartcolorstyle+xml"/>
  <Override PartName="/ppt/charts/colors7.xml" ContentType="application/vnd.ms-office.chartcolorstyle+xml"/>
  <Override PartName="/ppt/charts/colors70.xml" ContentType="application/vnd.ms-office.chartcolorstyle+xml"/>
  <Override PartName="/ppt/charts/colors71.xml" ContentType="application/vnd.ms-office.chartcolorstyle+xml"/>
  <Override PartName="/ppt/charts/colors72.xml" ContentType="application/vnd.ms-office.chartcolorstyle+xml"/>
  <Override PartName="/ppt/charts/colors73.xml" ContentType="application/vnd.ms-office.chartcolorstyle+xml"/>
  <Override PartName="/ppt/charts/colors74.xml" ContentType="application/vnd.ms-office.chartcolorstyle+xml"/>
  <Override PartName="/ppt/charts/colors75.xml" ContentType="application/vnd.ms-office.chartcolorstyle+xml"/>
  <Override PartName="/ppt/charts/colors76.xml" ContentType="application/vnd.ms-office.chartcolorstyle+xml"/>
  <Override PartName="/ppt/charts/colors78.xml" ContentType="application/vnd.ms-office.chartcolorstyle+xml"/>
  <Override PartName="/ppt/charts/colors79.xml" ContentType="application/vnd.ms-office.chartcolorstyle+xml"/>
  <Override PartName="/ppt/charts/colors8.xml" ContentType="application/vnd.ms-office.chartcolorstyle+xml"/>
  <Override PartName="/ppt/charts/colors80.xml" ContentType="application/vnd.ms-office.chartcolorstyle+xml"/>
  <Override PartName="/ppt/charts/colors81.xml" ContentType="application/vnd.ms-office.chartcolorstyle+xml"/>
  <Override PartName="/ppt/charts/colors83.xml" ContentType="application/vnd.ms-office.chartcolorstyle+xml"/>
  <Override PartName="/ppt/charts/colors84.xml" ContentType="application/vnd.ms-office.chartcolorstyle+xml"/>
  <Override PartName="/ppt/charts/colors85.xml" ContentType="application/vnd.ms-office.chartcolorstyle+xml"/>
  <Override PartName="/ppt/charts/colors86.xml" ContentType="application/vnd.ms-office.chartcolorstyle+xml"/>
  <Override PartName="/ppt/charts/colors9.xml" ContentType="application/vnd.ms-office.chartcolorstyle+xml"/>
  <Override PartName="/ppt/charts/colors90.xml" ContentType="application/vnd.ms-office.chartcolorstyle+xml"/>
  <Override PartName="/ppt/charts/colors91.xml" ContentType="application/vnd.ms-office.chartcolorstyle+xml"/>
  <Override PartName="/ppt/charts/colors92.xml" ContentType="application/vnd.ms-office.chartcolorstyle+xml"/>
  <Override PartName="/ppt/charts/colors93.xml" ContentType="application/vnd.ms-office.chartcolorstyle+xml"/>
  <Override PartName="/ppt/charts/colors94.xml" ContentType="application/vnd.ms-office.chartcolorstyle+xml"/>
  <Override PartName="/ppt/charts/colors95.xml" ContentType="application/vnd.ms-office.chartcolorstyle+xml"/>
  <Override PartName="/ppt/charts/style1.xml" ContentType="application/vnd.ms-office.chartstyle+xml"/>
  <Override PartName="/ppt/charts/style10.xml" ContentType="application/vnd.ms-office.chartstyle+xml"/>
  <Override PartName="/ppt/charts/style102.xml" ContentType="application/vnd.ms-office.chartstyle+xml"/>
  <Override PartName="/ppt/charts/style103.xml" ContentType="application/vnd.ms-office.chartstyle+xml"/>
  <Override PartName="/ppt/charts/style104.xml" ContentType="application/vnd.ms-office.chartstyle+xml"/>
  <Override PartName="/ppt/charts/style105.xml" ContentType="application/vnd.ms-office.chartstyle+xml"/>
  <Override PartName="/ppt/charts/style11.xml" ContentType="application/vnd.ms-office.chartstyle+xml"/>
  <Override PartName="/ppt/charts/style113.xml" ContentType="application/vnd.ms-office.chartstyle+xml"/>
  <Override PartName="/ppt/charts/style114.xml" ContentType="application/vnd.ms-office.chartstyle+xml"/>
  <Override PartName="/ppt/charts/style115.xml" ContentType="application/vnd.ms-office.chartstyle+xml"/>
  <Override PartName="/ppt/charts/style116.xml" ContentType="application/vnd.ms-office.chartstyle+xml"/>
  <Override PartName="/ppt/charts/style117.xml" ContentType="application/vnd.ms-office.chartstyle+xml"/>
  <Override PartName="/ppt/charts/style118.xml" ContentType="application/vnd.ms-office.chartstyle+xml"/>
  <Override PartName="/ppt/charts/style119.xml" ContentType="application/vnd.ms-office.chartstyle+xml"/>
  <Override PartName="/ppt/charts/style120.xml" ContentType="application/vnd.ms-office.chartstyle+xml"/>
  <Override PartName="/ppt/charts/style121.xml" ContentType="application/vnd.ms-office.chartstyle+xml"/>
  <Override PartName="/ppt/charts/style122.xml" ContentType="application/vnd.ms-office.chartstyle+xml"/>
  <Override PartName="/ppt/charts/style123.xml" ContentType="application/vnd.ms-office.chartstyle+xml"/>
  <Override PartName="/ppt/charts/style125.xml" ContentType="application/vnd.ms-office.chartstyle+xml"/>
  <Override PartName="/ppt/charts/style126.xml" ContentType="application/vnd.ms-office.chartstyle+xml"/>
  <Override PartName="/ppt/charts/style127.xml" ContentType="application/vnd.ms-office.chartstyle+xml"/>
  <Override PartName="/ppt/charts/style128.xml" ContentType="application/vnd.ms-office.chartstyle+xml"/>
  <Override PartName="/ppt/charts/style130.xml" ContentType="application/vnd.ms-office.chartstyle+xml"/>
  <Override PartName="/ppt/charts/style131.xml" ContentType="application/vnd.ms-office.chartstyle+xml"/>
  <Override PartName="/ppt/charts/style132.xml" ContentType="application/vnd.ms-office.chartstyle+xml"/>
  <Override PartName="/ppt/charts/style133.xml" ContentType="application/vnd.ms-office.chartstyle+xml"/>
  <Override PartName="/ppt/charts/style137.xml" ContentType="application/vnd.ms-office.chartstyle+xml"/>
  <Override PartName="/ppt/charts/style138.xml" ContentType="application/vnd.ms-office.chartstyle+xml"/>
  <Override PartName="/ppt/charts/style139.xml" ContentType="application/vnd.ms-office.chartstyle+xml"/>
  <Override PartName="/ppt/charts/style14.xml" ContentType="application/vnd.ms-office.chartstyle+xml"/>
  <Override PartName="/ppt/charts/style140.xml" ContentType="application/vnd.ms-office.chartstyle+xml"/>
  <Override PartName="/ppt/charts/style141.xml" ContentType="application/vnd.ms-office.chartstyle+xml"/>
  <Override PartName="/ppt/charts/style142.xml" ContentType="application/vnd.ms-office.chartstyle+xml"/>
  <Override PartName="/ppt/charts/style149.xml" ContentType="application/vnd.ms-office.chartstyle+xml"/>
  <Override PartName="/ppt/charts/style15.xml" ContentType="application/vnd.ms-office.chartstyle+xml"/>
  <Override PartName="/ppt/charts/style150.xml" ContentType="application/vnd.ms-office.chartstyle+xml"/>
  <Override PartName="/ppt/charts/style151.xml" ContentType="application/vnd.ms-office.chartstyle+xml"/>
  <Override PartName="/ppt/charts/style152.xml" ContentType="application/vnd.ms-office.chartstyle+xml"/>
  <Override PartName="/ppt/charts/style16.xml" ContentType="application/vnd.ms-office.chartstyle+xml"/>
  <Override PartName="/ppt/charts/style18.xml" ContentType="application/vnd.ms-office.chartstyle+xml"/>
  <Override PartName="/ppt/charts/style19.xml" ContentType="application/vnd.ms-office.chartstyle+xml"/>
  <Override PartName="/ppt/charts/style2.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23.xml" ContentType="application/vnd.ms-office.chartstyle+xml"/>
  <Override PartName="/ppt/charts/style24.xml" ContentType="application/vnd.ms-office.chartstyle+xml"/>
  <Override PartName="/ppt/charts/style25.xml" ContentType="application/vnd.ms-office.chartstyle+xml"/>
  <Override PartName="/ppt/charts/style26.xml" ContentType="application/vnd.ms-office.chartstyle+xml"/>
  <Override PartName="/ppt/charts/style27.xml" ContentType="application/vnd.ms-office.chartstyle+xml"/>
  <Override PartName="/ppt/charts/style28.xml" ContentType="application/vnd.ms-office.chartstyle+xml"/>
  <Override PartName="/ppt/charts/style29.xml" ContentType="application/vnd.ms-office.chartstyle+xml"/>
  <Override PartName="/ppt/charts/style31.xml" ContentType="application/vnd.ms-office.chartstyle+xml"/>
  <Override PartName="/ppt/charts/style32.xml" ContentType="application/vnd.ms-office.chartstyle+xml"/>
  <Override PartName="/ppt/charts/style33.xml" ContentType="application/vnd.ms-office.chartstyle+xml"/>
  <Override PartName="/ppt/charts/style34.xml" ContentType="application/vnd.ms-office.chartstyle+xml"/>
  <Override PartName="/ppt/charts/style36.xml" ContentType="application/vnd.ms-office.chartstyle+xml"/>
  <Override PartName="/ppt/charts/style37.xml" ContentType="application/vnd.ms-office.chartstyle+xml"/>
  <Override PartName="/ppt/charts/style38.xml" ContentType="application/vnd.ms-office.chartstyle+xml"/>
  <Override PartName="/ppt/charts/style39.xml" ContentType="application/vnd.ms-office.chartstyle+xml"/>
  <Override PartName="/ppt/charts/style43.xml" ContentType="application/vnd.ms-office.chartstyle+xml"/>
  <Override PartName="/ppt/charts/style44.xml" ContentType="application/vnd.ms-office.chartstyle+xml"/>
  <Override PartName="/ppt/charts/style45.xml" ContentType="application/vnd.ms-office.chartstyle+xml"/>
  <Override PartName="/ppt/charts/style46.xml" ContentType="application/vnd.ms-office.chartstyle+xml"/>
  <Override PartName="/ppt/charts/style47.xml" ContentType="application/vnd.ms-office.chartstyle+xml"/>
  <Override PartName="/ppt/charts/style48.xml" ContentType="application/vnd.ms-office.chartstyle+xml"/>
  <Override PartName="/ppt/charts/style55.xml" ContentType="application/vnd.ms-office.chartstyle+xml"/>
  <Override PartName="/ppt/charts/style56.xml" ContentType="application/vnd.ms-office.chartstyle+xml"/>
  <Override PartName="/ppt/charts/style57.xml" ContentType="application/vnd.ms-office.chartstyle+xml"/>
  <Override PartName="/ppt/charts/style58.xml" ContentType="application/vnd.ms-office.chartstyle+xml"/>
  <Override PartName="/ppt/charts/style6.xml" ContentType="application/vnd.ms-office.chartstyle+xml"/>
  <Override PartName="/ppt/charts/style66.xml" ContentType="application/vnd.ms-office.chartstyle+xml"/>
  <Override PartName="/ppt/charts/style67.xml" ContentType="application/vnd.ms-office.chartstyle+xml"/>
  <Override PartName="/ppt/charts/style68.xml" ContentType="application/vnd.ms-office.chartstyle+xml"/>
  <Override PartName="/ppt/charts/style69.xml" ContentType="application/vnd.ms-office.chartstyle+xml"/>
  <Override PartName="/ppt/charts/style7.xml" ContentType="application/vnd.ms-office.chartstyle+xml"/>
  <Override PartName="/ppt/charts/style70.xml" ContentType="application/vnd.ms-office.chartstyle+xml"/>
  <Override PartName="/ppt/charts/style71.xml" ContentType="application/vnd.ms-office.chartstyle+xml"/>
  <Override PartName="/ppt/charts/style72.xml" ContentType="application/vnd.ms-office.chartstyle+xml"/>
  <Override PartName="/ppt/charts/style73.xml" ContentType="application/vnd.ms-office.chartstyle+xml"/>
  <Override PartName="/ppt/charts/style74.xml" ContentType="application/vnd.ms-office.chartstyle+xml"/>
  <Override PartName="/ppt/charts/style75.xml" ContentType="application/vnd.ms-office.chartstyle+xml"/>
  <Override PartName="/ppt/charts/style76.xml" ContentType="application/vnd.ms-office.chartstyle+xml"/>
  <Override PartName="/ppt/charts/style78.xml" ContentType="application/vnd.ms-office.chartstyle+xml"/>
  <Override PartName="/ppt/charts/style79.xml" ContentType="application/vnd.ms-office.chartstyle+xml"/>
  <Override PartName="/ppt/charts/style8.xml" ContentType="application/vnd.ms-office.chartstyle+xml"/>
  <Override PartName="/ppt/charts/style80.xml" ContentType="application/vnd.ms-office.chartstyle+xml"/>
  <Override PartName="/ppt/charts/style81.xml" ContentType="application/vnd.ms-office.chartstyle+xml"/>
  <Override PartName="/ppt/charts/style83.xml" ContentType="application/vnd.ms-office.chartstyle+xml"/>
  <Override PartName="/ppt/charts/style84.xml" ContentType="application/vnd.ms-office.chartstyle+xml"/>
  <Override PartName="/ppt/charts/style85.xml" ContentType="application/vnd.ms-office.chartstyle+xml"/>
  <Override PartName="/ppt/charts/style86.xml" ContentType="application/vnd.ms-office.chartstyle+xml"/>
  <Override PartName="/ppt/charts/style9.xml" ContentType="application/vnd.ms-office.chartstyle+xml"/>
  <Override PartName="/ppt/charts/style90.xml" ContentType="application/vnd.ms-office.chartstyle+xml"/>
  <Override PartName="/ppt/charts/style91.xml" ContentType="application/vnd.ms-office.chartstyle+xml"/>
  <Override PartName="/ppt/charts/style92.xml" ContentType="application/vnd.ms-office.chartstyle+xml"/>
  <Override PartName="/ppt/charts/style93.xml" ContentType="application/vnd.ms-office.chartstyle+xml"/>
  <Override PartName="/ppt/charts/style94.xml" ContentType="application/vnd.ms-office.chartstyle+xml"/>
  <Override PartName="/ppt/charts/style95.xml" ContentType="application/vnd.ms-office.chartstyle+xml"/>
  <Override PartName="/ppt/drawings/drawing1.xml" ContentType="application/vnd.openxmlformats-officedocument.drawingml.chartshapes+xml"/>
  <Override PartName="/ppt/drawings/drawing10.xml" ContentType="application/vnd.openxmlformats-officedocument.drawingml.chartshapes+xml"/>
  <Override PartName="/ppt/drawings/drawing100.xml" ContentType="application/vnd.openxmlformats-officedocument.drawingml.chartshapes+xml"/>
  <Override PartName="/ppt/drawings/drawing101.xml" ContentType="application/vnd.openxmlformats-officedocument.drawingml.chartshapes+xml"/>
  <Override PartName="/ppt/drawings/drawing102.xml" ContentType="application/vnd.openxmlformats-officedocument.drawingml.chartshapes+xml"/>
  <Override PartName="/ppt/drawings/drawing103.xml" ContentType="application/vnd.openxmlformats-officedocument.drawingml.chartshapes+xml"/>
  <Override PartName="/ppt/drawings/drawing104.xml" ContentType="application/vnd.openxmlformats-officedocument.drawingml.chartshapes+xml"/>
  <Override PartName="/ppt/drawings/drawing105.xml" ContentType="application/vnd.openxmlformats-officedocument.drawingml.chartshapes+xml"/>
  <Override PartName="/ppt/drawings/drawing106.xml" ContentType="application/vnd.openxmlformats-officedocument.drawingml.chartshapes+xml"/>
  <Override PartName="/ppt/drawings/drawing108.xml" ContentType="application/vnd.openxmlformats-officedocument.drawingml.chartshapes+xml"/>
  <Override PartName="/ppt/drawings/drawing109.xml" ContentType="application/vnd.openxmlformats-officedocument.drawingml.chartshapes+xml"/>
  <Override PartName="/ppt/drawings/drawing11.xml" ContentType="application/vnd.openxmlformats-officedocument.drawingml.chartshapes+xml"/>
  <Override PartName="/ppt/drawings/drawing110.xml" ContentType="application/vnd.openxmlformats-officedocument.drawingml.chartshapes+xml"/>
  <Override PartName="/ppt/drawings/drawing111.xml" ContentType="application/vnd.openxmlformats-officedocument.drawingml.chartshapes+xml"/>
  <Override PartName="/ppt/drawings/drawing113.xml" ContentType="application/vnd.openxmlformats-officedocument.drawingml.chartshapes+xml"/>
  <Override PartName="/ppt/drawings/drawing114.xml" ContentType="application/vnd.openxmlformats-officedocument.drawingml.chartshapes+xml"/>
  <Override PartName="/ppt/drawings/drawing115.xml" ContentType="application/vnd.openxmlformats-officedocument.drawingml.chartshapes+xml"/>
  <Override PartName="/ppt/drawings/drawing116.xml" ContentType="application/vnd.openxmlformats-officedocument.drawingml.chartshapes+xml"/>
  <Override PartName="/ppt/drawings/drawing12.xml" ContentType="application/vnd.openxmlformats-officedocument.drawingml.chartshapes+xml"/>
  <Override PartName="/ppt/drawings/drawing120.xml" ContentType="application/vnd.openxmlformats-officedocument.drawingml.chartshapes+xml"/>
  <Override PartName="/ppt/drawings/drawing121.xml" ContentType="application/vnd.openxmlformats-officedocument.drawingml.chartshapes+xml"/>
  <Override PartName="/ppt/drawings/drawing122.xml" ContentType="application/vnd.openxmlformats-officedocument.drawingml.chartshapes+xml"/>
  <Override PartName="/ppt/drawings/drawing123.xml" ContentType="application/vnd.openxmlformats-officedocument.drawingml.chartshapes+xml"/>
  <Override PartName="/ppt/drawings/drawing124.xml" ContentType="application/vnd.openxmlformats-officedocument.drawingml.chartshapes+xml"/>
  <Override PartName="/ppt/drawings/drawing125.xml" ContentType="application/vnd.openxmlformats-officedocument.drawingml.chartshapes+xml"/>
  <Override PartName="/ppt/drawings/drawing132.xml" ContentType="application/vnd.openxmlformats-officedocument.drawingml.chartshapes+xml"/>
  <Override PartName="/ppt/drawings/drawing133.xml" ContentType="application/vnd.openxmlformats-officedocument.drawingml.chartshapes+xml"/>
  <Override PartName="/ppt/drawings/drawing134.xml" ContentType="application/vnd.openxmlformats-officedocument.drawingml.chartshapes+xml"/>
  <Override PartName="/ppt/drawings/drawing135.xml" ContentType="application/vnd.openxmlformats-officedocument.drawingml.chartshapes+xml"/>
  <Override PartName="/ppt/drawings/drawing14.xml" ContentType="application/vnd.openxmlformats-officedocument.drawingml.chartshapes+xml"/>
  <Override PartName="/ppt/drawings/drawing15.xml" ContentType="application/vnd.openxmlformats-officedocument.drawingml.chartshapes+xml"/>
  <Override PartName="/ppt/drawings/drawing16.xml" ContentType="application/vnd.openxmlformats-officedocument.drawingml.chartshapes+xml"/>
  <Override PartName="/ppt/drawings/drawing17.xml" ContentType="application/vnd.openxmlformats-officedocument.drawingml.chartshapes+xml"/>
  <Override PartName="/ppt/drawings/drawing19.xml" ContentType="application/vnd.openxmlformats-officedocument.drawingml.chartshapes+xml"/>
  <Override PartName="/ppt/drawings/drawing2.xml" ContentType="application/vnd.openxmlformats-officedocument.drawingml.chartshapes+xml"/>
  <Override PartName="/ppt/drawings/drawing20.xml" ContentType="application/vnd.openxmlformats-officedocument.drawingml.chartshapes+xml"/>
  <Override PartName="/ppt/drawings/drawing21.xml" ContentType="application/vnd.openxmlformats-officedocument.drawingml.chartshapes+xml"/>
  <Override PartName="/ppt/drawings/drawing22.xml" ContentType="application/vnd.openxmlformats-officedocument.drawingml.chartshapes+xml"/>
  <Override PartName="/ppt/drawings/drawing26.xml" ContentType="application/vnd.openxmlformats-officedocument.drawingml.chartshapes+xml"/>
  <Override PartName="/ppt/drawings/drawing27.xml" ContentType="application/vnd.openxmlformats-officedocument.drawingml.chartshapes+xml"/>
  <Override PartName="/ppt/drawings/drawing28.xml" ContentType="application/vnd.openxmlformats-officedocument.drawingml.chartshapes+xml"/>
  <Override PartName="/ppt/drawings/drawing29.xml" ContentType="application/vnd.openxmlformats-officedocument.drawingml.chartshapes+xml"/>
  <Override PartName="/ppt/drawings/drawing3.xml" ContentType="application/vnd.openxmlformats-officedocument.drawingml.chartshapes+xml"/>
  <Override PartName="/ppt/drawings/drawing30.xml" ContentType="application/vnd.openxmlformats-officedocument.drawingml.chartshapes+xml"/>
  <Override PartName="/ppt/drawings/drawing31.xml" ContentType="application/vnd.openxmlformats-officedocument.drawingml.chartshapes+xml"/>
  <Override PartName="/ppt/drawings/drawing38.xml" ContentType="application/vnd.openxmlformats-officedocument.drawingml.chartshapes+xml"/>
  <Override PartName="/ppt/drawings/drawing39.xml" ContentType="application/vnd.openxmlformats-officedocument.drawingml.chartshapes+xml"/>
  <Override PartName="/ppt/drawings/drawing4.xml" ContentType="application/vnd.openxmlformats-officedocument.drawingml.chartshapes+xml"/>
  <Override PartName="/ppt/drawings/drawing40.xml" ContentType="application/vnd.openxmlformats-officedocument.drawingml.chartshapes+xml"/>
  <Override PartName="/ppt/drawings/drawing41.xml" ContentType="application/vnd.openxmlformats-officedocument.drawingml.chartshapes+xml"/>
  <Override PartName="/ppt/drawings/drawing49.xml" ContentType="application/vnd.openxmlformats-officedocument.drawingml.chartshapes+xml"/>
  <Override PartName="/ppt/drawings/drawing5.xml" ContentType="application/vnd.openxmlformats-officedocument.drawingml.chartshapes+xml"/>
  <Override PartName="/ppt/drawings/drawing50.xml" ContentType="application/vnd.openxmlformats-officedocument.drawingml.chartshapes+xml"/>
  <Override PartName="/ppt/drawings/drawing51.xml" ContentType="application/vnd.openxmlformats-officedocument.drawingml.chartshapes+xml"/>
  <Override PartName="/ppt/drawings/drawing52.xml" ContentType="application/vnd.openxmlformats-officedocument.drawingml.chartshapes+xml"/>
  <Override PartName="/ppt/drawings/drawing53.xml" ContentType="application/vnd.openxmlformats-officedocument.drawingml.chartshapes+xml"/>
  <Override PartName="/ppt/drawings/drawing54.xml" ContentType="application/vnd.openxmlformats-officedocument.drawingml.chartshapes+xml"/>
  <Override PartName="/ppt/drawings/drawing55.xml" ContentType="application/vnd.openxmlformats-officedocument.drawingml.chartshapes+xml"/>
  <Override PartName="/ppt/drawings/drawing56.xml" ContentType="application/vnd.openxmlformats-officedocument.drawingml.chartshapes+xml"/>
  <Override PartName="/ppt/drawings/drawing57.xml" ContentType="application/vnd.openxmlformats-officedocument.drawingml.chartshapes+xml"/>
  <Override PartName="/ppt/drawings/drawing58.xml" ContentType="application/vnd.openxmlformats-officedocument.drawingml.chartshapes+xml"/>
  <Override PartName="/ppt/drawings/drawing59.xml" ContentType="application/vnd.openxmlformats-officedocument.drawingml.chartshapes+xml"/>
  <Override PartName="/ppt/drawings/drawing6.xml" ContentType="application/vnd.openxmlformats-officedocument.drawingml.chartshapes+xml"/>
  <Override PartName="/ppt/drawings/drawing61.xml" ContentType="application/vnd.openxmlformats-officedocument.drawingml.chartshapes+xml"/>
  <Override PartName="/ppt/drawings/drawing62.xml" ContentType="application/vnd.openxmlformats-officedocument.drawingml.chartshapes+xml"/>
  <Override PartName="/ppt/drawings/drawing63.xml" ContentType="application/vnd.openxmlformats-officedocument.drawingml.chartshapes+xml"/>
  <Override PartName="/ppt/drawings/drawing64.xml" ContentType="application/vnd.openxmlformats-officedocument.drawingml.chartshapes+xml"/>
  <Override PartName="/ppt/drawings/drawing66.xml" ContentType="application/vnd.openxmlformats-officedocument.drawingml.chartshapes+xml"/>
  <Override PartName="/ppt/drawings/drawing67.xml" ContentType="application/vnd.openxmlformats-officedocument.drawingml.chartshapes+xml"/>
  <Override PartName="/ppt/drawings/drawing68.xml" ContentType="application/vnd.openxmlformats-officedocument.drawingml.chartshapes+xml"/>
  <Override PartName="/ppt/drawings/drawing69.xml" ContentType="application/vnd.openxmlformats-officedocument.drawingml.chartshapes+xml"/>
  <Override PartName="/ppt/drawings/drawing7.xml" ContentType="application/vnd.openxmlformats-officedocument.drawingml.chartshapes+xml"/>
  <Override PartName="/ppt/drawings/drawing73.xml" ContentType="application/vnd.openxmlformats-officedocument.drawingml.chartshapes+xml"/>
  <Override PartName="/ppt/drawings/drawing74.xml" ContentType="application/vnd.openxmlformats-officedocument.drawingml.chartshapes+xml"/>
  <Override PartName="/ppt/drawings/drawing75.xml" ContentType="application/vnd.openxmlformats-officedocument.drawingml.chartshapes+xml"/>
  <Override PartName="/ppt/drawings/drawing76.xml" ContentType="application/vnd.openxmlformats-officedocument.drawingml.chartshapes+xml"/>
  <Override PartName="/ppt/drawings/drawing77.xml" ContentType="application/vnd.openxmlformats-officedocument.drawingml.chartshapes+xml"/>
  <Override PartName="/ppt/drawings/drawing78.xml" ContentType="application/vnd.openxmlformats-officedocument.drawingml.chartshapes+xml"/>
  <Override PartName="/ppt/drawings/drawing8.xml" ContentType="application/vnd.openxmlformats-officedocument.drawingml.chartshapes+xml"/>
  <Override PartName="/ppt/drawings/drawing85.xml" ContentType="application/vnd.openxmlformats-officedocument.drawingml.chartshapes+xml"/>
  <Override PartName="/ppt/drawings/drawing86.xml" ContentType="application/vnd.openxmlformats-officedocument.drawingml.chartshapes+xml"/>
  <Override PartName="/ppt/drawings/drawing87.xml" ContentType="application/vnd.openxmlformats-officedocument.drawingml.chartshapes+xml"/>
  <Override PartName="/ppt/drawings/drawing88.xml" ContentType="application/vnd.openxmlformats-officedocument.drawingml.chartshapes+xml"/>
  <Override PartName="/ppt/drawings/drawing9.xml" ContentType="application/vnd.openxmlformats-officedocument.drawingml.chartshapes+xml"/>
  <Override PartName="/ppt/drawings/drawing96.xml" ContentType="application/vnd.openxmlformats-officedocument.drawingml.chartshapes+xml"/>
  <Override PartName="/ppt/drawings/drawing97.xml" ContentType="application/vnd.openxmlformats-officedocument.drawingml.chartshapes+xml"/>
  <Override PartName="/ppt/drawings/drawing98.xml" ContentType="application/vnd.openxmlformats-officedocument.drawingml.chartshapes+xml"/>
  <Override PartName="/ppt/drawings/drawing99.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7.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5.xml" ContentType="application/vnd.openxmlformats-officedocument.presentationml.notesSlide+xml"/>
  <Override PartName="/ppt/notesSlides/notesSlide57.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1.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04" r:id="rId1"/>
  </p:sldMasterIdLst>
  <p:notesMasterIdLst>
    <p:notesMasterId r:id="rId87"/>
  </p:notesMasterIdLst>
  <p:sldIdLst>
    <p:sldId id="256" r:id="rId2"/>
    <p:sldId id="268" r:id="rId3"/>
    <p:sldId id="269" r:id="rId4"/>
    <p:sldId id="270" r:id="rId5"/>
    <p:sldId id="637" r:id="rId6"/>
    <p:sldId id="646" r:id="rId8"/>
    <p:sldId id="602" r:id="rId9"/>
    <p:sldId id="603" r:id="rId10"/>
    <p:sldId id="274" r:id="rId11"/>
    <p:sldId id="604" r:id="rId14"/>
    <p:sldId id="276" r:id="rId15"/>
    <p:sldId id="605" r:id="rId16"/>
    <p:sldId id="607" r:id="rId18"/>
    <p:sldId id="364" r:id="rId19"/>
    <p:sldId id="541" r:id="rId20"/>
    <p:sldId id="280" r:id="rId21"/>
    <p:sldId id="543" r:id="rId23"/>
    <p:sldId id="545" r:id="rId25"/>
    <p:sldId id="547" r:id="rId27"/>
    <p:sldId id="548" r:id="rId28"/>
    <p:sldId id="552" r:id="rId32"/>
    <p:sldId id="555" r:id="rId36"/>
    <p:sldId id="651" r:id="rId37"/>
    <p:sldId id="652" r:id="rId38"/>
    <p:sldId id="654" r:id="rId40"/>
    <p:sldId id="656" r:id="rId42"/>
    <p:sldId id="658" r:id="rId44"/>
    <p:sldId id="659" r:id="rId45"/>
    <p:sldId id="663" r:id="rId49"/>
    <p:sldId id="365" r:id="rId53"/>
    <p:sldId id="571" r:id="rId54"/>
    <p:sldId id="572" r:id="rId55"/>
    <p:sldId id="574" r:id="rId57"/>
    <p:sldId id="576" r:id="rId59"/>
    <p:sldId id="578" r:id="rId61"/>
    <p:sldId id="579" r:id="rId62"/>
    <p:sldId id="583" r:id="rId66"/>
  </p:sldIdLst>
  <p:sldSz cx="10691813" cy="7559675"/>
  <p:notesSz cx="6858000" cy="9144000"/>
  <p:embeddedFontLst>
    <p:embeddedFont>
      <p:font typeface="Arial Black" panose="020B0604020202020204" pitchFamily="34" charset="0"/>
      <p:bold r:id="rId88"/>
    </p:embeddedFont>
  </p:embeddedFontLst>
  <p:defaultTextStyle>
    <a:defPPr>
      <a:defRPr lang="sv-SE"/>
    </a:defPPr>
    <a:lvl1pPr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520700" indent="-635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1041400" indent="-1270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563688" indent="-1920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2084388" indent="-2555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336" userDrawn="1">
          <p15:clr>
            <a:srgbClr val="A4A3A4"/>
          </p15:clr>
        </p15:guide>
        <p15:guide id="2"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B54B"/>
    <a:srgbClr val="C02200"/>
    <a:srgbClr val="C84108"/>
    <a:srgbClr val="EA5900"/>
    <a:srgbClr val="EF955A"/>
    <a:srgbClr val="EFCBA7"/>
    <a:srgbClr val="F9DFBA"/>
    <a:srgbClr val="B73A05"/>
    <a:srgbClr val="385722"/>
    <a:srgbClr val="3B95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202B0CA-FC54-4496-8BCA-5EF66A818D29}" styleName="Mörkt forma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llanmörkt format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95680"/>
  </p:normalViewPr>
  <p:slideViewPr>
    <p:cSldViewPr snapToGrid="0" snapToObjects="1">
      <p:cViewPr varScale="1">
        <p:scale>
          <a:sx n="184" d="100"/>
          <a:sy n="184" d="100"/>
        </p:scale>
        <p:origin x="216" y="424"/>
      </p:cViewPr>
      <p:guideLst>
        <p:guide orient="horz" pos="2336"/>
        <p:guide pos="3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4" d="100"/>
          <a:sy n="154" d="100"/>
        </p:scale>
        <p:origin x="440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3" Type="http://schemas.openxmlformats.org/officeDocument/2006/relationships/slide" Target="slides/slide22.xml"/><Relationship Id="rId25" Type="http://schemas.openxmlformats.org/officeDocument/2006/relationships/slide" Target="slides/slide24.xml"/><Relationship Id="rId27" Type="http://schemas.openxmlformats.org/officeDocument/2006/relationships/slide" Target="slides/slide26.xml"/><Relationship Id="rId28" Type="http://schemas.openxmlformats.org/officeDocument/2006/relationships/slide" Target="slides/slide27.xml"/><Relationship Id="rId32" Type="http://schemas.openxmlformats.org/officeDocument/2006/relationships/slide" Target="slides/slide31.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40" Type="http://schemas.openxmlformats.org/officeDocument/2006/relationships/slide" Target="slides/slide39.xml"/><Relationship Id="rId42" Type="http://schemas.openxmlformats.org/officeDocument/2006/relationships/slide" Target="slides/slide41.xml"/><Relationship Id="rId44" Type="http://schemas.openxmlformats.org/officeDocument/2006/relationships/slide" Target="slides/slide43.xml"/><Relationship Id="rId45" Type="http://schemas.openxmlformats.org/officeDocument/2006/relationships/slide" Target="slides/slide44.xml"/><Relationship Id="rId49" Type="http://schemas.openxmlformats.org/officeDocument/2006/relationships/slide" Target="slides/slide48.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7" Type="http://schemas.openxmlformats.org/officeDocument/2006/relationships/slide" Target="slides/slide56.xml"/><Relationship Id="rId59" Type="http://schemas.openxmlformats.org/officeDocument/2006/relationships/slide" Target="slides/slide58.xml"/><Relationship Id="rId61" Type="http://schemas.openxmlformats.org/officeDocument/2006/relationships/slide" Target="slides/slide60.xml"/><Relationship Id="rId62" Type="http://schemas.openxmlformats.org/officeDocument/2006/relationships/slide" Target="slides/slide61.xml"/><Relationship Id="rId66" Type="http://schemas.openxmlformats.org/officeDocument/2006/relationships/slide" Target="slides/slide65.xml"/><Relationship Id="rId87" Type="http://schemas.openxmlformats.org/officeDocument/2006/relationships/notesMaster" Target="notesMasters/notesMaster1.xml"/><Relationship Id="rId88" Type="http://schemas.openxmlformats.org/officeDocument/2006/relationships/font" Target="fonts/font1.fntdata"/><Relationship Id="rId89" Type="http://schemas.openxmlformats.org/officeDocument/2006/relationships/presProps" Target="presProps.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themeOverride" Target="../theme/themeOverride1.xml"/><Relationship Id="rId4" Type="http://schemas.openxmlformats.org/officeDocument/2006/relationships/package" Target="../embeddings/Microsoft_Excel-kalkylblad.xlsx"/><Relationship Id="rId5"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9.xlsx"/></Relationships>
</file>

<file path=ppt/charts/_rels/chart102.xml.rels><?xml version='1.0' encoding='UTF-8' standalone='yes'?>
<Relationships xmlns="http://schemas.openxmlformats.org/package/2006/relationships"><Relationship Id="rId1" Type="http://schemas.microsoft.com/office/2011/relationships/chartStyle" Target="style102.xml"/><Relationship Id="rId2" Type="http://schemas.microsoft.com/office/2011/relationships/chartColorStyle" Target="colors102.xml"/><Relationship Id="rId3" Type="http://schemas.openxmlformats.org/officeDocument/2006/relationships/package" Target="../embeddings/Microsoft_Excel-kalkylblad101.xlsx"/><Relationship Id="rId4" Type="http://schemas.openxmlformats.org/officeDocument/2006/relationships/chartUserShapes" Target="../drawings/drawing85.xml"/></Relationships>
</file>

<file path=ppt/charts/_rels/chart103.xml.rels><?xml version='1.0' encoding='UTF-8' standalone='yes'?>
<Relationships xmlns="http://schemas.openxmlformats.org/package/2006/relationships"><Relationship Id="rId1" Type="http://schemas.microsoft.com/office/2011/relationships/chartStyle" Target="style103.xml"/><Relationship Id="rId2" Type="http://schemas.microsoft.com/office/2011/relationships/chartColorStyle" Target="colors103.xml"/><Relationship Id="rId3" Type="http://schemas.openxmlformats.org/officeDocument/2006/relationships/package" Target="../embeddings/Microsoft_Excel-kalkylblad102.xlsx"/><Relationship Id="rId4" Type="http://schemas.openxmlformats.org/officeDocument/2006/relationships/chartUserShapes" Target="../drawings/drawing86.xml"/></Relationships>
</file>

<file path=ppt/charts/_rels/chart104.xml.rels><?xml version='1.0' encoding='UTF-8' standalone='yes'?>
<Relationships xmlns="http://schemas.openxmlformats.org/package/2006/relationships"><Relationship Id="rId1" Type="http://schemas.microsoft.com/office/2011/relationships/chartStyle" Target="style104.xml"/><Relationship Id="rId2" Type="http://schemas.microsoft.com/office/2011/relationships/chartColorStyle" Target="colors104.xml"/><Relationship Id="rId3" Type="http://schemas.openxmlformats.org/officeDocument/2006/relationships/package" Target="../embeddings/Microsoft_Excel-kalkylblad103.xlsx"/><Relationship Id="rId4" Type="http://schemas.openxmlformats.org/officeDocument/2006/relationships/chartUserShapes" Target="../drawings/drawing87.xml"/></Relationships>
</file>

<file path=ppt/charts/_rels/chart105.xml.rels><?xml version='1.0' encoding='UTF-8' standalone='yes'?>
<Relationships xmlns="http://schemas.openxmlformats.org/package/2006/relationships"><Relationship Id="rId1" Type="http://schemas.microsoft.com/office/2011/relationships/chartStyle" Target="style105.xml"/><Relationship Id="rId2" Type="http://schemas.microsoft.com/office/2011/relationships/chartColorStyle" Target="colors105.xml"/><Relationship Id="rId3" Type="http://schemas.openxmlformats.org/officeDocument/2006/relationships/package" Target="../embeddings/Microsoft_Excel-kalkylblad104.xlsx"/><Relationship Id="rId4" Type="http://schemas.openxmlformats.org/officeDocument/2006/relationships/chartUserShapes" Target="../drawings/drawing88.xml"/></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0.xlsx"/></Relationships>
</file>

<file path=ppt/charts/_rels/chart113.xml.rels><?xml version='1.0' encoding='UTF-8' standalone='yes'?>
<Relationships xmlns="http://schemas.openxmlformats.org/package/2006/relationships"><Relationship Id="rId1" Type="http://schemas.microsoft.com/office/2011/relationships/chartStyle" Target="style113.xml"/><Relationship Id="rId2" Type="http://schemas.microsoft.com/office/2011/relationships/chartColorStyle" Target="colors113.xml"/><Relationship Id="rId3" Type="http://schemas.openxmlformats.org/officeDocument/2006/relationships/package" Target="../embeddings/Microsoft_Excel-kalkylblad112.xlsx"/><Relationship Id="rId4" Type="http://schemas.openxmlformats.org/officeDocument/2006/relationships/chartUserShapes" Target="../drawings/drawing96.xml"/></Relationships>
</file>

<file path=ppt/charts/_rels/chart114.xml.rels><?xml version='1.0' encoding='UTF-8' standalone='yes'?>
<Relationships xmlns="http://schemas.openxmlformats.org/package/2006/relationships"><Relationship Id="rId1" Type="http://schemas.microsoft.com/office/2011/relationships/chartStyle" Target="style114.xml"/><Relationship Id="rId2" Type="http://schemas.microsoft.com/office/2011/relationships/chartColorStyle" Target="colors114.xml"/><Relationship Id="rId3" Type="http://schemas.openxmlformats.org/officeDocument/2006/relationships/package" Target="../embeddings/Microsoft_Excel-kalkylblad113.xlsx"/><Relationship Id="rId4" Type="http://schemas.openxmlformats.org/officeDocument/2006/relationships/chartUserShapes" Target="../drawings/drawing97.xml"/></Relationships>
</file>

<file path=ppt/charts/_rels/chart115.xml.rels><?xml version='1.0' encoding='UTF-8' standalone='yes'?>
<Relationships xmlns="http://schemas.openxmlformats.org/package/2006/relationships"><Relationship Id="rId1" Type="http://schemas.microsoft.com/office/2011/relationships/chartStyle" Target="style115.xml"/><Relationship Id="rId2" Type="http://schemas.microsoft.com/office/2011/relationships/chartColorStyle" Target="colors115.xml"/><Relationship Id="rId3" Type="http://schemas.openxmlformats.org/officeDocument/2006/relationships/package" Target="../embeddings/Microsoft_Excel-kalkylblad114.xlsx"/><Relationship Id="rId4" Type="http://schemas.openxmlformats.org/officeDocument/2006/relationships/chartUserShapes" Target="../drawings/drawing98.xml"/></Relationships>
</file>

<file path=ppt/charts/_rels/chart116.xml.rels><?xml version='1.0' encoding='UTF-8' standalone='yes'?>
<Relationships xmlns="http://schemas.openxmlformats.org/package/2006/relationships"><Relationship Id="rId1" Type="http://schemas.microsoft.com/office/2011/relationships/chartStyle" Target="style116.xml"/><Relationship Id="rId2" Type="http://schemas.microsoft.com/office/2011/relationships/chartColorStyle" Target="colors116.xml"/><Relationship Id="rId3" Type="http://schemas.openxmlformats.org/officeDocument/2006/relationships/package" Target="../embeddings/Microsoft_Excel-kalkylblad115.xlsx"/><Relationship Id="rId4" Type="http://schemas.openxmlformats.org/officeDocument/2006/relationships/chartUserShapes" Target="../drawings/drawing99.xml"/></Relationships>
</file>

<file path=ppt/charts/_rels/chart117.xml.rels><?xml version='1.0' encoding='UTF-8' standalone='yes'?>
<Relationships xmlns="http://schemas.openxmlformats.org/package/2006/relationships"><Relationship Id="rId1" Type="http://schemas.microsoft.com/office/2011/relationships/chartStyle" Target="style117.xml"/><Relationship Id="rId2" Type="http://schemas.microsoft.com/office/2011/relationships/chartColorStyle" Target="colors117.xml"/><Relationship Id="rId3" Type="http://schemas.openxmlformats.org/officeDocument/2006/relationships/package" Target="../embeddings/Microsoft_Excel-kalkylblad116.xlsx"/><Relationship Id="rId4" Type="http://schemas.openxmlformats.org/officeDocument/2006/relationships/chartUserShapes" Target="../drawings/drawing100.xml"/></Relationships>
</file>

<file path=ppt/charts/_rels/chart118.xml.rels><?xml version='1.0' encoding='UTF-8' standalone='yes'?>
<Relationships xmlns="http://schemas.openxmlformats.org/package/2006/relationships"><Relationship Id="rId1" Type="http://schemas.microsoft.com/office/2011/relationships/chartStyle" Target="style118.xml"/><Relationship Id="rId2" Type="http://schemas.microsoft.com/office/2011/relationships/chartColorStyle" Target="colors118.xml"/><Relationship Id="rId3" Type="http://schemas.openxmlformats.org/officeDocument/2006/relationships/package" Target="../embeddings/Microsoft_Excel-kalkylblad117.xlsx"/><Relationship Id="rId4" Type="http://schemas.openxmlformats.org/officeDocument/2006/relationships/chartUserShapes" Target="../drawings/drawing101.xml"/></Relationships>
</file>

<file path=ppt/charts/_rels/chart119.xml.rels><?xml version='1.0' encoding='UTF-8' standalone='yes'?>
<Relationships xmlns="http://schemas.openxmlformats.org/package/2006/relationships"><Relationship Id="rId1" Type="http://schemas.microsoft.com/office/2011/relationships/chartStyle" Target="style119.xml"/><Relationship Id="rId2" Type="http://schemas.microsoft.com/office/2011/relationships/chartColorStyle" Target="colors119.xml"/><Relationship Id="rId3" Type="http://schemas.openxmlformats.org/officeDocument/2006/relationships/package" Target="../embeddings/Microsoft_Excel-kalkylblad118.xlsx"/><Relationship Id="rId4" Type="http://schemas.openxmlformats.org/officeDocument/2006/relationships/chartUserShapes" Target="../drawings/drawing102.xml"/></Relationships>
</file>

<file path=ppt/charts/_rels/chart120.xml.rels><?xml version='1.0' encoding='UTF-8' standalone='yes'?>
<Relationships xmlns="http://schemas.openxmlformats.org/package/2006/relationships"><Relationship Id="rId1" Type="http://schemas.microsoft.com/office/2011/relationships/chartStyle" Target="style120.xml"/><Relationship Id="rId2" Type="http://schemas.microsoft.com/office/2011/relationships/chartColorStyle" Target="colors120.xml"/><Relationship Id="rId3" Type="http://schemas.openxmlformats.org/officeDocument/2006/relationships/package" Target="../embeddings/Microsoft_Excel-kalkylblad119.xlsx"/><Relationship Id="rId4" Type="http://schemas.openxmlformats.org/officeDocument/2006/relationships/chartUserShapes" Target="../drawings/drawing103.xml"/></Relationships>
</file>

<file path=ppt/charts/_rels/chart121.xml.rels><?xml version='1.0' encoding='UTF-8' standalone='yes'?>
<Relationships xmlns="http://schemas.openxmlformats.org/package/2006/relationships"><Relationship Id="rId1" Type="http://schemas.microsoft.com/office/2011/relationships/chartStyle" Target="style121.xml"/><Relationship Id="rId2" Type="http://schemas.microsoft.com/office/2011/relationships/chartColorStyle" Target="colors121.xml"/><Relationship Id="rId3" Type="http://schemas.openxmlformats.org/officeDocument/2006/relationships/package" Target="../embeddings/Microsoft_Excel-kalkylblad120.xlsx"/><Relationship Id="rId4" Type="http://schemas.openxmlformats.org/officeDocument/2006/relationships/chartUserShapes" Target="../drawings/drawing104.xml"/></Relationships>
</file>

<file path=ppt/charts/_rels/chart122.xml.rels><?xml version='1.0' encoding='UTF-8' standalone='yes'?>
<Relationships xmlns="http://schemas.openxmlformats.org/package/2006/relationships"><Relationship Id="rId1" Type="http://schemas.microsoft.com/office/2011/relationships/chartStyle" Target="style122.xml"/><Relationship Id="rId2" Type="http://schemas.microsoft.com/office/2011/relationships/chartColorStyle" Target="colors122.xml"/><Relationship Id="rId3" Type="http://schemas.openxmlformats.org/officeDocument/2006/relationships/package" Target="../embeddings/Microsoft_Excel-kalkylblad121.xlsx"/><Relationship Id="rId4" Type="http://schemas.openxmlformats.org/officeDocument/2006/relationships/chartUserShapes" Target="../drawings/drawing105.xml"/></Relationships>
</file>

<file path=ppt/charts/_rels/chart123.xml.rels><?xml version='1.0' encoding='UTF-8' standalone='yes'?>
<Relationships xmlns="http://schemas.openxmlformats.org/package/2006/relationships"><Relationship Id="rId1" Type="http://schemas.microsoft.com/office/2011/relationships/chartStyle" Target="style123.xml"/><Relationship Id="rId2" Type="http://schemas.microsoft.com/office/2011/relationships/chartColorStyle" Target="colors123.xml"/><Relationship Id="rId3" Type="http://schemas.openxmlformats.org/officeDocument/2006/relationships/package" Target="../embeddings/Microsoft_Excel-kalkylblad122.xlsx"/><Relationship Id="rId4" Type="http://schemas.openxmlformats.org/officeDocument/2006/relationships/chartUserShapes" Target="../drawings/drawing106.xml"/></Relationships>
</file>

<file path=ppt/charts/_rels/chart125.xml.rels><?xml version='1.0' encoding='UTF-8' standalone='yes'?>
<Relationships xmlns="http://schemas.openxmlformats.org/package/2006/relationships"><Relationship Id="rId1" Type="http://schemas.microsoft.com/office/2011/relationships/chartStyle" Target="style125.xml"/><Relationship Id="rId2" Type="http://schemas.microsoft.com/office/2011/relationships/chartColorStyle" Target="colors125.xml"/><Relationship Id="rId3" Type="http://schemas.openxmlformats.org/officeDocument/2006/relationships/package" Target="../embeddings/Microsoft_Excel-kalkylblad124.xlsx"/><Relationship Id="rId4" Type="http://schemas.openxmlformats.org/officeDocument/2006/relationships/chartUserShapes" Target="../drawings/drawing108.xml"/></Relationships>
</file>

<file path=ppt/charts/_rels/chart126.xml.rels><?xml version='1.0' encoding='UTF-8' standalone='yes'?>
<Relationships xmlns="http://schemas.openxmlformats.org/package/2006/relationships"><Relationship Id="rId1" Type="http://schemas.microsoft.com/office/2011/relationships/chartStyle" Target="style126.xml"/><Relationship Id="rId2" Type="http://schemas.microsoft.com/office/2011/relationships/chartColorStyle" Target="colors126.xml"/><Relationship Id="rId3" Type="http://schemas.openxmlformats.org/officeDocument/2006/relationships/package" Target="../embeddings/Microsoft_Excel-kalkylblad125.xlsx"/><Relationship Id="rId4" Type="http://schemas.openxmlformats.org/officeDocument/2006/relationships/chartUserShapes" Target="../drawings/drawing109.xml"/></Relationships>
</file>

<file path=ppt/charts/_rels/chart127.xml.rels><?xml version='1.0' encoding='UTF-8' standalone='yes'?>
<Relationships xmlns="http://schemas.openxmlformats.org/package/2006/relationships"><Relationship Id="rId1" Type="http://schemas.microsoft.com/office/2011/relationships/chartStyle" Target="style127.xml"/><Relationship Id="rId2" Type="http://schemas.microsoft.com/office/2011/relationships/chartColorStyle" Target="colors127.xml"/><Relationship Id="rId3" Type="http://schemas.openxmlformats.org/officeDocument/2006/relationships/package" Target="../embeddings/Microsoft_Excel-kalkylblad126.xlsx"/><Relationship Id="rId4" Type="http://schemas.openxmlformats.org/officeDocument/2006/relationships/chartUserShapes" Target="../drawings/drawing110.xml"/></Relationships>
</file>

<file path=ppt/charts/_rels/chart128.xml.rels><?xml version='1.0' encoding='UTF-8' standalone='yes'?>
<Relationships xmlns="http://schemas.openxmlformats.org/package/2006/relationships"><Relationship Id="rId1" Type="http://schemas.microsoft.com/office/2011/relationships/chartStyle" Target="style128.xml"/><Relationship Id="rId2" Type="http://schemas.microsoft.com/office/2011/relationships/chartColorStyle" Target="colors128.xml"/><Relationship Id="rId3" Type="http://schemas.openxmlformats.org/officeDocument/2006/relationships/package" Target="../embeddings/Microsoft_Excel-kalkylblad127.xlsx"/><Relationship Id="rId4" Type="http://schemas.openxmlformats.org/officeDocument/2006/relationships/chartUserShapes" Target="../drawings/drawing111.xml"/></Relationships>
</file>

<file path=ppt/charts/_rels/chart130.xml.rels><?xml version='1.0' encoding='UTF-8' standalone='yes'?>
<Relationships xmlns="http://schemas.openxmlformats.org/package/2006/relationships"><Relationship Id="rId1" Type="http://schemas.microsoft.com/office/2011/relationships/chartStyle" Target="style130.xml"/><Relationship Id="rId2" Type="http://schemas.microsoft.com/office/2011/relationships/chartColorStyle" Target="colors130.xml"/><Relationship Id="rId3" Type="http://schemas.openxmlformats.org/officeDocument/2006/relationships/package" Target="../embeddings/Microsoft_Excel-kalkylblad129.xlsx"/><Relationship Id="rId4" Type="http://schemas.openxmlformats.org/officeDocument/2006/relationships/chartUserShapes" Target="../drawings/drawing113.xml"/></Relationships>
</file>

<file path=ppt/charts/_rels/chart131.xml.rels><?xml version='1.0' encoding='UTF-8' standalone='yes'?>
<Relationships xmlns="http://schemas.openxmlformats.org/package/2006/relationships"><Relationship Id="rId1" Type="http://schemas.microsoft.com/office/2011/relationships/chartStyle" Target="style131.xml"/><Relationship Id="rId2" Type="http://schemas.microsoft.com/office/2011/relationships/chartColorStyle" Target="colors131.xml"/><Relationship Id="rId3" Type="http://schemas.openxmlformats.org/officeDocument/2006/relationships/package" Target="../embeddings/Microsoft_Excel-kalkylblad130.xlsx"/><Relationship Id="rId4" Type="http://schemas.openxmlformats.org/officeDocument/2006/relationships/chartUserShapes" Target="../drawings/drawing114.xml"/></Relationships>
</file>

<file path=ppt/charts/_rels/chart132.xml.rels><?xml version='1.0' encoding='UTF-8' standalone='yes'?>
<Relationships xmlns="http://schemas.openxmlformats.org/package/2006/relationships"><Relationship Id="rId1" Type="http://schemas.microsoft.com/office/2011/relationships/chartStyle" Target="style132.xml"/><Relationship Id="rId2" Type="http://schemas.microsoft.com/office/2011/relationships/chartColorStyle" Target="colors132.xml"/><Relationship Id="rId3" Type="http://schemas.openxmlformats.org/officeDocument/2006/relationships/package" Target="../embeddings/Microsoft_Excel-kalkylblad131.xlsx"/><Relationship Id="rId4" Type="http://schemas.openxmlformats.org/officeDocument/2006/relationships/chartUserShapes" Target="../drawings/drawing115.xml"/></Relationships>
</file>

<file path=ppt/charts/_rels/chart133.xml.rels><?xml version='1.0' encoding='UTF-8' standalone='yes'?>
<Relationships xmlns="http://schemas.openxmlformats.org/package/2006/relationships"><Relationship Id="rId1" Type="http://schemas.microsoft.com/office/2011/relationships/chartStyle" Target="style133.xml"/><Relationship Id="rId2" Type="http://schemas.microsoft.com/office/2011/relationships/chartColorStyle" Target="colors133.xml"/><Relationship Id="rId3" Type="http://schemas.openxmlformats.org/officeDocument/2006/relationships/package" Target="../embeddings/Microsoft_Excel-kalkylblad132.xlsx"/><Relationship Id="rId4" Type="http://schemas.openxmlformats.org/officeDocument/2006/relationships/chartUserShapes" Target="../drawings/drawing116.xml"/></Relationships>
</file>

<file path=ppt/charts/_rels/chart137.xml.rels><?xml version='1.0' encoding='UTF-8' standalone='yes'?>
<Relationships xmlns="http://schemas.openxmlformats.org/package/2006/relationships"><Relationship Id="rId1" Type="http://schemas.microsoft.com/office/2011/relationships/chartStyle" Target="style137.xml"/><Relationship Id="rId2" Type="http://schemas.microsoft.com/office/2011/relationships/chartColorStyle" Target="colors137.xml"/><Relationship Id="rId3" Type="http://schemas.openxmlformats.org/officeDocument/2006/relationships/package" Target="../embeddings/Microsoft_Excel-kalkylblad136.xlsx"/><Relationship Id="rId4" Type="http://schemas.openxmlformats.org/officeDocument/2006/relationships/chartUserShapes" Target="../drawings/drawing120.xml"/></Relationships>
</file>

<file path=ppt/charts/_rels/chart138.xml.rels><?xml version='1.0' encoding='UTF-8' standalone='yes'?>
<Relationships xmlns="http://schemas.openxmlformats.org/package/2006/relationships"><Relationship Id="rId1" Type="http://schemas.microsoft.com/office/2011/relationships/chartStyle" Target="style138.xml"/><Relationship Id="rId2" Type="http://schemas.microsoft.com/office/2011/relationships/chartColorStyle" Target="colors138.xml"/><Relationship Id="rId3" Type="http://schemas.openxmlformats.org/officeDocument/2006/relationships/package" Target="../embeddings/Microsoft_Excel-kalkylblad137.xlsx"/><Relationship Id="rId4" Type="http://schemas.openxmlformats.org/officeDocument/2006/relationships/chartUserShapes" Target="../drawings/drawing121.xml"/></Relationships>
</file>

<file path=ppt/charts/_rels/chart139.xml.rels><?xml version='1.0' encoding='UTF-8' standalone='yes'?>
<Relationships xmlns="http://schemas.openxmlformats.org/package/2006/relationships"><Relationship Id="rId1" Type="http://schemas.microsoft.com/office/2011/relationships/chartStyle" Target="style139.xml"/><Relationship Id="rId2" Type="http://schemas.microsoft.com/office/2011/relationships/chartColorStyle" Target="colors139.xml"/><Relationship Id="rId3" Type="http://schemas.openxmlformats.org/officeDocument/2006/relationships/package" Target="../embeddings/Microsoft_Excel-kalkylblad138.xlsx"/><Relationship Id="rId4" Type="http://schemas.openxmlformats.org/officeDocument/2006/relationships/chartUserShapes" Target="../drawings/drawing122.xml"/></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Microsoft_Excel-kalkylblad13.xlsx"/></Relationships>
</file>

<file path=ppt/charts/_rels/chart140.xml.rels><?xml version='1.0' encoding='UTF-8' standalone='yes'?>
<Relationships xmlns="http://schemas.openxmlformats.org/package/2006/relationships"><Relationship Id="rId1" Type="http://schemas.microsoft.com/office/2011/relationships/chartStyle" Target="style140.xml"/><Relationship Id="rId2" Type="http://schemas.microsoft.com/office/2011/relationships/chartColorStyle" Target="colors140.xml"/><Relationship Id="rId3" Type="http://schemas.openxmlformats.org/officeDocument/2006/relationships/package" Target="../embeddings/Microsoft_Excel-kalkylblad139.xlsx"/><Relationship Id="rId4" Type="http://schemas.openxmlformats.org/officeDocument/2006/relationships/chartUserShapes" Target="../drawings/drawing123.xml"/></Relationships>
</file>

<file path=ppt/charts/_rels/chart141.xml.rels><?xml version='1.0' encoding='UTF-8' standalone='yes'?>
<Relationships xmlns="http://schemas.openxmlformats.org/package/2006/relationships"><Relationship Id="rId1" Type="http://schemas.microsoft.com/office/2011/relationships/chartStyle" Target="style141.xml"/><Relationship Id="rId2" Type="http://schemas.microsoft.com/office/2011/relationships/chartColorStyle" Target="colors141.xml"/><Relationship Id="rId3" Type="http://schemas.openxmlformats.org/officeDocument/2006/relationships/package" Target="../embeddings/Microsoft_Excel-kalkylblad140.xlsx"/><Relationship Id="rId4" Type="http://schemas.openxmlformats.org/officeDocument/2006/relationships/chartUserShapes" Target="../drawings/drawing124.xml"/></Relationships>
</file>

<file path=ppt/charts/_rels/chart142.xml.rels><?xml version='1.0' encoding='UTF-8' standalone='yes'?>
<Relationships xmlns="http://schemas.openxmlformats.org/package/2006/relationships"><Relationship Id="rId1" Type="http://schemas.microsoft.com/office/2011/relationships/chartStyle" Target="style142.xml"/><Relationship Id="rId2" Type="http://schemas.microsoft.com/office/2011/relationships/chartColorStyle" Target="colors142.xml"/><Relationship Id="rId3" Type="http://schemas.openxmlformats.org/officeDocument/2006/relationships/package" Target="../embeddings/Microsoft_Excel-kalkylblad141.xlsx"/><Relationship Id="rId4" Type="http://schemas.openxmlformats.org/officeDocument/2006/relationships/chartUserShapes" Target="../drawings/drawing125.xml"/></Relationships>
</file>

<file path=ppt/charts/_rels/chart149.xml.rels><?xml version='1.0' encoding='UTF-8' standalone='yes'?>
<Relationships xmlns="http://schemas.openxmlformats.org/package/2006/relationships"><Relationship Id="rId1" Type="http://schemas.microsoft.com/office/2011/relationships/chartStyle" Target="style149.xml"/><Relationship Id="rId2" Type="http://schemas.microsoft.com/office/2011/relationships/chartColorStyle" Target="colors149.xml"/><Relationship Id="rId3" Type="http://schemas.openxmlformats.org/officeDocument/2006/relationships/package" Target="../embeddings/Microsoft_Excel-kalkylblad148.xlsx"/><Relationship Id="rId4" Type="http://schemas.openxmlformats.org/officeDocument/2006/relationships/chartUserShapes" Target="../drawings/drawing132.xml"/></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package" Target="../embeddings/Microsoft_Excel-kalkylblad14.xlsx"/></Relationships>
</file>

<file path=ppt/charts/_rels/chart150.xml.rels><?xml version='1.0' encoding='UTF-8' standalone='yes'?>
<Relationships xmlns="http://schemas.openxmlformats.org/package/2006/relationships"><Relationship Id="rId1" Type="http://schemas.microsoft.com/office/2011/relationships/chartStyle" Target="style150.xml"/><Relationship Id="rId2" Type="http://schemas.microsoft.com/office/2011/relationships/chartColorStyle" Target="colors150.xml"/><Relationship Id="rId3" Type="http://schemas.openxmlformats.org/officeDocument/2006/relationships/package" Target="../embeddings/Microsoft_Excel-kalkylblad149.xlsx"/><Relationship Id="rId4" Type="http://schemas.openxmlformats.org/officeDocument/2006/relationships/chartUserShapes" Target="../drawings/drawing133.xml"/></Relationships>
</file>

<file path=ppt/charts/_rels/chart151.xml.rels><?xml version='1.0' encoding='UTF-8' standalone='yes'?>
<Relationships xmlns="http://schemas.openxmlformats.org/package/2006/relationships"><Relationship Id="rId1" Type="http://schemas.microsoft.com/office/2011/relationships/chartStyle" Target="style151.xml"/><Relationship Id="rId2" Type="http://schemas.microsoft.com/office/2011/relationships/chartColorStyle" Target="colors151.xml"/><Relationship Id="rId3" Type="http://schemas.openxmlformats.org/officeDocument/2006/relationships/package" Target="../embeddings/Microsoft_Excel-kalkylblad150.xlsx"/><Relationship Id="rId4" Type="http://schemas.openxmlformats.org/officeDocument/2006/relationships/chartUserShapes" Target="../drawings/drawing134.xml"/></Relationships>
</file>

<file path=ppt/charts/_rels/chart152.xml.rels><?xml version='1.0' encoding='UTF-8' standalone='yes'?>
<Relationships xmlns="http://schemas.openxmlformats.org/package/2006/relationships"><Relationship Id="rId1" Type="http://schemas.microsoft.com/office/2011/relationships/chartStyle" Target="style152.xml"/><Relationship Id="rId2" Type="http://schemas.microsoft.com/office/2011/relationships/chartColorStyle" Target="colors152.xml"/><Relationship Id="rId3" Type="http://schemas.openxmlformats.org/officeDocument/2006/relationships/package" Target="../embeddings/Microsoft_Excel-kalkylblad151.xlsx"/><Relationship Id="rId4" Type="http://schemas.openxmlformats.org/officeDocument/2006/relationships/chartUserShapes" Target="../drawings/drawing135.xml"/></Relationships>
</file>

<file path=ppt/charts/_rels/chart16.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package" Target="../embeddings/Microsoft_Excel-kalkylblad15.xlsx"/></Relationships>
</file>

<file path=ppt/charts/_rels/chart18.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package" Target="../embeddings/Microsoft_Excel-kalkylblad17.xlsx"/></Relationships>
</file>

<file path=ppt/charts/_rels/chart19.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package" Target="../embeddings/Microsoft_Excel-kalkylblad18.xlsx"/><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themeOverride" Target="../theme/themeOverride2.xml"/><Relationship Id="rId4"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kalkylblad19.xlsx"/><Relationship Id="rId4" Type="http://schemas.openxmlformats.org/officeDocument/2006/relationships/chartUserShapes" Target="../drawings/drawing3.xml"/></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kalkylblad20.xlsx"/><Relationship Id="rId4" Type="http://schemas.openxmlformats.org/officeDocument/2006/relationships/chartUserShapes" Target="../drawings/drawing4.xml"/></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kalkylblad21.xlsx"/><Relationship Id="rId4" Type="http://schemas.openxmlformats.org/officeDocument/2006/relationships/chartUserShapes" Target="../drawings/drawing5.xml"/></Relationships>
</file>

<file path=ppt/charts/_rels/chart23.xml.rels><?xml version='1.0' encoding='UTF-8' standalone='yes'?>
<Relationships xmlns="http://schemas.openxmlformats.org/package/2006/relationships"><Relationship Id="rId1" Type="http://schemas.microsoft.com/office/2011/relationships/chartStyle" Target="style23.xml"/><Relationship Id="rId2" Type="http://schemas.microsoft.com/office/2011/relationships/chartColorStyle" Target="colors23.xml"/><Relationship Id="rId3" Type="http://schemas.openxmlformats.org/officeDocument/2006/relationships/package" Target="../embeddings/Microsoft_Excel-kalkylblad22.xlsx"/><Relationship Id="rId4" Type="http://schemas.openxmlformats.org/officeDocument/2006/relationships/chartUserShapes" Target="../drawings/drawing6.xml"/></Relationships>
</file>

<file path=ppt/charts/_rels/chart24.xml.rels><?xml version='1.0' encoding='UTF-8' standalone='yes'?>
<Relationships xmlns="http://schemas.openxmlformats.org/package/2006/relationships"><Relationship Id="rId1" Type="http://schemas.microsoft.com/office/2011/relationships/chartStyle" Target="style24.xml"/><Relationship Id="rId2" Type="http://schemas.microsoft.com/office/2011/relationships/chartColorStyle" Target="colors24.xml"/><Relationship Id="rId3" Type="http://schemas.openxmlformats.org/officeDocument/2006/relationships/package" Target="../embeddings/Microsoft_Excel-kalkylblad23.xlsx"/><Relationship Id="rId4" Type="http://schemas.openxmlformats.org/officeDocument/2006/relationships/chartUserShapes" Target="../drawings/drawing7.xml"/></Relationships>
</file>

<file path=ppt/charts/_rels/chart25.xml.rels><?xml version='1.0' encoding='UTF-8' standalone='yes'?>
<Relationships xmlns="http://schemas.openxmlformats.org/package/2006/relationships"><Relationship Id="rId1" Type="http://schemas.microsoft.com/office/2011/relationships/chartStyle" Target="style25.xml"/><Relationship Id="rId2" Type="http://schemas.microsoft.com/office/2011/relationships/chartColorStyle" Target="colors25.xml"/><Relationship Id="rId3" Type="http://schemas.openxmlformats.org/officeDocument/2006/relationships/package" Target="../embeddings/Microsoft_Excel-kalkylblad24.xlsx"/><Relationship Id="rId4" Type="http://schemas.openxmlformats.org/officeDocument/2006/relationships/chartUserShapes" Target="../drawings/drawing8.xml"/></Relationships>
</file>

<file path=ppt/charts/_rels/chart26.xml.rels><?xml version='1.0' encoding='UTF-8' standalone='yes'?>
<Relationships xmlns="http://schemas.openxmlformats.org/package/2006/relationships"><Relationship Id="rId1" Type="http://schemas.microsoft.com/office/2011/relationships/chartStyle" Target="style26.xml"/><Relationship Id="rId2" Type="http://schemas.microsoft.com/office/2011/relationships/chartColorStyle" Target="colors26.xml"/><Relationship Id="rId3" Type="http://schemas.openxmlformats.org/officeDocument/2006/relationships/package" Target="../embeddings/Microsoft_Excel-kalkylblad25.xlsx"/><Relationship Id="rId4" Type="http://schemas.openxmlformats.org/officeDocument/2006/relationships/chartUserShapes" Target="../drawings/drawing9.xml"/></Relationships>
</file>

<file path=ppt/charts/_rels/chart27.xml.rels><?xml version='1.0' encoding='UTF-8' standalone='yes'?>
<Relationships xmlns="http://schemas.openxmlformats.org/package/2006/relationships"><Relationship Id="rId1" Type="http://schemas.microsoft.com/office/2011/relationships/chartStyle" Target="style27.xml"/><Relationship Id="rId2" Type="http://schemas.microsoft.com/office/2011/relationships/chartColorStyle" Target="colors27.xml"/><Relationship Id="rId3" Type="http://schemas.openxmlformats.org/officeDocument/2006/relationships/package" Target="../embeddings/Microsoft_Excel-kalkylblad26.xlsx"/><Relationship Id="rId4" Type="http://schemas.openxmlformats.org/officeDocument/2006/relationships/chartUserShapes" Target="../drawings/drawing10.xml"/></Relationships>
</file>

<file path=ppt/charts/_rels/chart28.xml.rels><?xml version='1.0' encoding='UTF-8' standalone='yes'?>
<Relationships xmlns="http://schemas.openxmlformats.org/package/2006/relationships"><Relationship Id="rId1" Type="http://schemas.microsoft.com/office/2011/relationships/chartStyle" Target="style28.xml"/><Relationship Id="rId2" Type="http://schemas.microsoft.com/office/2011/relationships/chartColorStyle" Target="colors28.xml"/><Relationship Id="rId3" Type="http://schemas.openxmlformats.org/officeDocument/2006/relationships/package" Target="../embeddings/Microsoft_Excel-kalkylblad27.xlsx"/><Relationship Id="rId4" Type="http://schemas.openxmlformats.org/officeDocument/2006/relationships/chartUserShapes" Target="../drawings/drawing11.xml"/></Relationships>
</file>

<file path=ppt/charts/_rels/chart29.xml.rels><?xml version='1.0' encoding='UTF-8' standalone='yes'?>
<Relationships xmlns="http://schemas.openxmlformats.org/package/2006/relationships"><Relationship Id="rId1" Type="http://schemas.microsoft.com/office/2011/relationships/chartStyle" Target="style29.xml"/><Relationship Id="rId2" Type="http://schemas.microsoft.com/office/2011/relationships/chartColorStyle" Target="colors29.xml"/><Relationship Id="rId3" Type="http://schemas.openxmlformats.org/officeDocument/2006/relationships/package" Target="../embeddings/Microsoft_Excel-kalkylblad28.xlsx"/><Relationship Id="rId4" Type="http://schemas.openxmlformats.org/officeDocument/2006/relationships/chartUserShapes" Target="../drawings/drawing12.xml"/></Relationships>
</file>

<file path=ppt/charts/_rels/chart31.xml.rels><?xml version='1.0' encoding='UTF-8' standalone='yes'?>
<Relationships xmlns="http://schemas.openxmlformats.org/package/2006/relationships"><Relationship Id="rId1" Type="http://schemas.microsoft.com/office/2011/relationships/chartStyle" Target="style31.xml"/><Relationship Id="rId2" Type="http://schemas.microsoft.com/office/2011/relationships/chartColorStyle" Target="colors31.xml"/><Relationship Id="rId3" Type="http://schemas.openxmlformats.org/officeDocument/2006/relationships/package" Target="../embeddings/Microsoft_Excel-kalkylblad30.xlsx"/><Relationship Id="rId4" Type="http://schemas.openxmlformats.org/officeDocument/2006/relationships/chartUserShapes" Target="../drawings/drawing14.xml"/></Relationships>
</file>

<file path=ppt/charts/_rels/chart32.xml.rels><?xml version='1.0' encoding='UTF-8' standalone='yes'?>
<Relationships xmlns="http://schemas.openxmlformats.org/package/2006/relationships"><Relationship Id="rId1" Type="http://schemas.microsoft.com/office/2011/relationships/chartStyle" Target="style32.xml"/><Relationship Id="rId2" Type="http://schemas.microsoft.com/office/2011/relationships/chartColorStyle" Target="colors32.xml"/><Relationship Id="rId3" Type="http://schemas.openxmlformats.org/officeDocument/2006/relationships/package" Target="../embeddings/Microsoft_Excel-kalkylblad31.xlsx"/><Relationship Id="rId4" Type="http://schemas.openxmlformats.org/officeDocument/2006/relationships/chartUserShapes" Target="../drawings/drawing15.xml"/></Relationships>
</file>

<file path=ppt/charts/_rels/chart33.xml.rels><?xml version='1.0' encoding='UTF-8' standalone='yes'?>
<Relationships xmlns="http://schemas.openxmlformats.org/package/2006/relationships"><Relationship Id="rId1" Type="http://schemas.microsoft.com/office/2011/relationships/chartStyle" Target="style33.xml"/><Relationship Id="rId2" Type="http://schemas.microsoft.com/office/2011/relationships/chartColorStyle" Target="colors33.xml"/><Relationship Id="rId3" Type="http://schemas.openxmlformats.org/officeDocument/2006/relationships/package" Target="../embeddings/Microsoft_Excel-kalkylblad32.xlsx"/><Relationship Id="rId4" Type="http://schemas.openxmlformats.org/officeDocument/2006/relationships/chartUserShapes" Target="../drawings/drawing16.xml"/></Relationships>
</file>

<file path=ppt/charts/_rels/chart34.xml.rels><?xml version='1.0' encoding='UTF-8' standalone='yes'?>
<Relationships xmlns="http://schemas.openxmlformats.org/package/2006/relationships"><Relationship Id="rId1" Type="http://schemas.microsoft.com/office/2011/relationships/chartStyle" Target="style34.xml"/><Relationship Id="rId2" Type="http://schemas.microsoft.com/office/2011/relationships/chartColorStyle" Target="colors34.xml"/><Relationship Id="rId3" Type="http://schemas.openxmlformats.org/officeDocument/2006/relationships/package" Target="../embeddings/Microsoft_Excel-kalkylblad33.xlsx"/><Relationship Id="rId4" Type="http://schemas.openxmlformats.org/officeDocument/2006/relationships/chartUserShapes" Target="../drawings/drawing17.xml"/></Relationships>
</file>

<file path=ppt/charts/_rels/chart36.xml.rels><?xml version='1.0' encoding='UTF-8' standalone='yes'?>
<Relationships xmlns="http://schemas.openxmlformats.org/package/2006/relationships"><Relationship Id="rId1" Type="http://schemas.microsoft.com/office/2011/relationships/chartStyle" Target="style36.xml"/><Relationship Id="rId2" Type="http://schemas.microsoft.com/office/2011/relationships/chartColorStyle" Target="colors36.xml"/><Relationship Id="rId3" Type="http://schemas.openxmlformats.org/officeDocument/2006/relationships/package" Target="../embeddings/Microsoft_Excel-kalkylblad35.xlsx"/><Relationship Id="rId4" Type="http://schemas.openxmlformats.org/officeDocument/2006/relationships/chartUserShapes" Target="../drawings/drawing19.xml"/></Relationships>
</file>

<file path=ppt/charts/_rels/chart37.xml.rels><?xml version='1.0' encoding='UTF-8' standalone='yes'?>
<Relationships xmlns="http://schemas.openxmlformats.org/package/2006/relationships"><Relationship Id="rId1" Type="http://schemas.microsoft.com/office/2011/relationships/chartStyle" Target="style37.xml"/><Relationship Id="rId2" Type="http://schemas.microsoft.com/office/2011/relationships/chartColorStyle" Target="colors37.xml"/><Relationship Id="rId3" Type="http://schemas.openxmlformats.org/officeDocument/2006/relationships/package" Target="../embeddings/Microsoft_Excel-kalkylblad36.xlsx"/><Relationship Id="rId4" Type="http://schemas.openxmlformats.org/officeDocument/2006/relationships/chartUserShapes" Target="../drawings/drawing20.xml"/></Relationships>
</file>

<file path=ppt/charts/_rels/chart38.xml.rels><?xml version='1.0' encoding='UTF-8' standalone='yes'?>
<Relationships xmlns="http://schemas.openxmlformats.org/package/2006/relationships"><Relationship Id="rId1" Type="http://schemas.microsoft.com/office/2011/relationships/chartStyle" Target="style38.xml"/><Relationship Id="rId2" Type="http://schemas.microsoft.com/office/2011/relationships/chartColorStyle" Target="colors38.xml"/><Relationship Id="rId3" Type="http://schemas.openxmlformats.org/officeDocument/2006/relationships/package" Target="../embeddings/Microsoft_Excel-kalkylblad37.xlsx"/><Relationship Id="rId4" Type="http://schemas.openxmlformats.org/officeDocument/2006/relationships/chartUserShapes" Target="../drawings/drawing21.xml"/></Relationships>
</file>

<file path=ppt/charts/_rels/chart39.xml.rels><?xml version='1.0' encoding='UTF-8' standalone='yes'?>
<Relationships xmlns="http://schemas.openxmlformats.org/package/2006/relationships"><Relationship Id="rId1" Type="http://schemas.microsoft.com/office/2011/relationships/chartStyle" Target="style39.xml"/><Relationship Id="rId2" Type="http://schemas.microsoft.com/office/2011/relationships/chartColorStyle" Target="colors39.xml"/><Relationship Id="rId3" Type="http://schemas.openxmlformats.org/officeDocument/2006/relationships/package" Target="../embeddings/Microsoft_Excel-kalkylblad38.xlsx"/><Relationship Id="rId4" Type="http://schemas.openxmlformats.org/officeDocument/2006/relationships/chartUserShapes" Target="../drawings/drawing22.xml"/></Relationships>
</file>

<file path=ppt/charts/_rels/chart43.xml.rels><?xml version='1.0' encoding='UTF-8' standalone='yes'?>
<Relationships xmlns="http://schemas.openxmlformats.org/package/2006/relationships"><Relationship Id="rId1" Type="http://schemas.microsoft.com/office/2011/relationships/chartStyle" Target="style43.xml"/><Relationship Id="rId2" Type="http://schemas.microsoft.com/office/2011/relationships/chartColorStyle" Target="colors43.xml"/><Relationship Id="rId3" Type="http://schemas.openxmlformats.org/officeDocument/2006/relationships/package" Target="../embeddings/Microsoft_Excel-kalkylblad42.xlsx"/><Relationship Id="rId4" Type="http://schemas.openxmlformats.org/officeDocument/2006/relationships/chartUserShapes" Target="../drawings/drawing26.xml"/></Relationships>
</file>

<file path=ppt/charts/_rels/chart44.xml.rels><?xml version='1.0' encoding='UTF-8' standalone='yes'?>
<Relationships xmlns="http://schemas.openxmlformats.org/package/2006/relationships"><Relationship Id="rId1" Type="http://schemas.microsoft.com/office/2011/relationships/chartStyle" Target="style44.xml"/><Relationship Id="rId2" Type="http://schemas.microsoft.com/office/2011/relationships/chartColorStyle" Target="colors44.xml"/><Relationship Id="rId3" Type="http://schemas.openxmlformats.org/officeDocument/2006/relationships/package" Target="../embeddings/Microsoft_Excel-kalkylblad43.xlsx"/><Relationship Id="rId4" Type="http://schemas.openxmlformats.org/officeDocument/2006/relationships/chartUserShapes" Target="../drawings/drawing27.xml"/></Relationships>
</file>

<file path=ppt/charts/_rels/chart45.xml.rels><?xml version='1.0' encoding='UTF-8' standalone='yes'?>
<Relationships xmlns="http://schemas.openxmlformats.org/package/2006/relationships"><Relationship Id="rId1" Type="http://schemas.microsoft.com/office/2011/relationships/chartStyle" Target="style45.xml"/><Relationship Id="rId2" Type="http://schemas.microsoft.com/office/2011/relationships/chartColorStyle" Target="colors45.xml"/><Relationship Id="rId3" Type="http://schemas.openxmlformats.org/officeDocument/2006/relationships/package" Target="../embeddings/Microsoft_Excel-kalkylblad44.xlsx"/><Relationship Id="rId4" Type="http://schemas.openxmlformats.org/officeDocument/2006/relationships/chartUserShapes" Target="../drawings/drawing28.xml"/></Relationships>
</file>

<file path=ppt/charts/_rels/chart46.xml.rels><?xml version='1.0' encoding='UTF-8' standalone='yes'?>
<Relationships xmlns="http://schemas.openxmlformats.org/package/2006/relationships"><Relationship Id="rId1" Type="http://schemas.microsoft.com/office/2011/relationships/chartStyle" Target="style46.xml"/><Relationship Id="rId2" Type="http://schemas.microsoft.com/office/2011/relationships/chartColorStyle" Target="colors46.xml"/><Relationship Id="rId3" Type="http://schemas.openxmlformats.org/officeDocument/2006/relationships/package" Target="../embeddings/Microsoft_Excel-kalkylblad45.xlsx"/><Relationship Id="rId4" Type="http://schemas.openxmlformats.org/officeDocument/2006/relationships/chartUserShapes" Target="../drawings/drawing29.xml"/></Relationships>
</file>

<file path=ppt/charts/_rels/chart47.xml.rels><?xml version='1.0' encoding='UTF-8' standalone='yes'?>
<Relationships xmlns="http://schemas.openxmlformats.org/package/2006/relationships"><Relationship Id="rId1" Type="http://schemas.microsoft.com/office/2011/relationships/chartStyle" Target="style47.xml"/><Relationship Id="rId2" Type="http://schemas.microsoft.com/office/2011/relationships/chartColorStyle" Target="colors47.xml"/><Relationship Id="rId3" Type="http://schemas.openxmlformats.org/officeDocument/2006/relationships/package" Target="../embeddings/Microsoft_Excel-kalkylblad46.xlsx"/><Relationship Id="rId4" Type="http://schemas.openxmlformats.org/officeDocument/2006/relationships/chartUserShapes" Target="../drawings/drawing30.xml"/></Relationships>
</file>

<file path=ppt/charts/_rels/chart48.xml.rels><?xml version='1.0' encoding='UTF-8' standalone='yes'?>
<Relationships xmlns="http://schemas.openxmlformats.org/package/2006/relationships"><Relationship Id="rId1" Type="http://schemas.microsoft.com/office/2011/relationships/chartStyle" Target="style48.xml"/><Relationship Id="rId2" Type="http://schemas.microsoft.com/office/2011/relationships/chartColorStyle" Target="colors48.xml"/><Relationship Id="rId3" Type="http://schemas.openxmlformats.org/officeDocument/2006/relationships/package" Target="../embeddings/Microsoft_Excel-kalkylblad47.xlsx"/><Relationship Id="rId4" Type="http://schemas.openxmlformats.org/officeDocument/2006/relationships/chartUserShapes" Target="../drawings/drawing31.xml"/></Relationships>
</file>

<file path=ppt/charts/_rels/chart55.xml.rels><?xml version='1.0' encoding='UTF-8' standalone='yes'?>
<Relationships xmlns="http://schemas.openxmlformats.org/package/2006/relationships"><Relationship Id="rId1" Type="http://schemas.microsoft.com/office/2011/relationships/chartStyle" Target="style55.xml"/><Relationship Id="rId2" Type="http://schemas.microsoft.com/office/2011/relationships/chartColorStyle" Target="colors55.xml"/><Relationship Id="rId3" Type="http://schemas.openxmlformats.org/officeDocument/2006/relationships/package" Target="../embeddings/Microsoft_Excel-kalkylblad54.xlsx"/><Relationship Id="rId4" Type="http://schemas.openxmlformats.org/officeDocument/2006/relationships/chartUserShapes" Target="../drawings/drawing38.xml"/></Relationships>
</file>

<file path=ppt/charts/_rels/chart56.xml.rels><?xml version='1.0' encoding='UTF-8' standalone='yes'?>
<Relationships xmlns="http://schemas.openxmlformats.org/package/2006/relationships"><Relationship Id="rId1" Type="http://schemas.microsoft.com/office/2011/relationships/chartStyle" Target="style56.xml"/><Relationship Id="rId2" Type="http://schemas.microsoft.com/office/2011/relationships/chartColorStyle" Target="colors56.xml"/><Relationship Id="rId3" Type="http://schemas.openxmlformats.org/officeDocument/2006/relationships/package" Target="../embeddings/Microsoft_Excel-kalkylblad55.xlsx"/><Relationship Id="rId4" Type="http://schemas.openxmlformats.org/officeDocument/2006/relationships/chartUserShapes" Target="../drawings/drawing39.xml"/></Relationships>
</file>

<file path=ppt/charts/_rels/chart57.xml.rels><?xml version='1.0' encoding='UTF-8' standalone='yes'?>
<Relationships xmlns="http://schemas.openxmlformats.org/package/2006/relationships"><Relationship Id="rId1" Type="http://schemas.microsoft.com/office/2011/relationships/chartStyle" Target="style57.xml"/><Relationship Id="rId2" Type="http://schemas.microsoft.com/office/2011/relationships/chartColorStyle" Target="colors57.xml"/><Relationship Id="rId3" Type="http://schemas.openxmlformats.org/officeDocument/2006/relationships/package" Target="../embeddings/Microsoft_Excel-kalkylblad56.xlsx"/><Relationship Id="rId4" Type="http://schemas.openxmlformats.org/officeDocument/2006/relationships/chartUserShapes" Target="../drawings/drawing40.xml"/></Relationships>
</file>

<file path=ppt/charts/_rels/chart58.xml.rels><?xml version='1.0' encoding='UTF-8' standalone='yes'?>
<Relationships xmlns="http://schemas.openxmlformats.org/package/2006/relationships"><Relationship Id="rId1" Type="http://schemas.microsoft.com/office/2011/relationships/chartStyle" Target="style58.xml"/><Relationship Id="rId2" Type="http://schemas.microsoft.com/office/2011/relationships/chartColorStyle" Target="colors58.xml"/><Relationship Id="rId3" Type="http://schemas.openxmlformats.org/officeDocument/2006/relationships/package" Target="../embeddings/Microsoft_Excel-kalkylblad57.xlsx"/><Relationship Id="rId4" Type="http://schemas.openxmlformats.org/officeDocument/2006/relationships/chartUserShapes" Target="../drawings/drawing41.xm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kalkylblad5.xlsx"/></Relationships>
</file>

<file path=ppt/charts/_rels/chart66.xml.rels><?xml version='1.0' encoding='UTF-8' standalone='yes'?>
<Relationships xmlns="http://schemas.openxmlformats.org/package/2006/relationships"><Relationship Id="rId1" Type="http://schemas.microsoft.com/office/2011/relationships/chartStyle" Target="style66.xml"/><Relationship Id="rId2" Type="http://schemas.microsoft.com/office/2011/relationships/chartColorStyle" Target="colors66.xml"/><Relationship Id="rId3" Type="http://schemas.openxmlformats.org/officeDocument/2006/relationships/package" Target="../embeddings/Microsoft_Excel-kalkylblad65.xlsx"/><Relationship Id="rId4" Type="http://schemas.openxmlformats.org/officeDocument/2006/relationships/chartUserShapes" Target="../drawings/drawing49.xml"/></Relationships>
</file>

<file path=ppt/charts/_rels/chart67.xml.rels><?xml version='1.0' encoding='UTF-8' standalone='yes'?>
<Relationships xmlns="http://schemas.openxmlformats.org/package/2006/relationships"><Relationship Id="rId1" Type="http://schemas.microsoft.com/office/2011/relationships/chartStyle" Target="style67.xml"/><Relationship Id="rId2" Type="http://schemas.microsoft.com/office/2011/relationships/chartColorStyle" Target="colors67.xml"/><Relationship Id="rId3" Type="http://schemas.openxmlformats.org/officeDocument/2006/relationships/package" Target="../embeddings/Microsoft_Excel-kalkylblad66.xlsx"/><Relationship Id="rId4" Type="http://schemas.openxmlformats.org/officeDocument/2006/relationships/chartUserShapes" Target="../drawings/drawing50.xml"/></Relationships>
</file>

<file path=ppt/charts/_rels/chart68.xml.rels><?xml version='1.0' encoding='UTF-8' standalone='yes'?>
<Relationships xmlns="http://schemas.openxmlformats.org/package/2006/relationships"><Relationship Id="rId1" Type="http://schemas.microsoft.com/office/2011/relationships/chartStyle" Target="style68.xml"/><Relationship Id="rId2" Type="http://schemas.microsoft.com/office/2011/relationships/chartColorStyle" Target="colors68.xml"/><Relationship Id="rId3" Type="http://schemas.openxmlformats.org/officeDocument/2006/relationships/package" Target="../embeddings/Microsoft_Excel-kalkylblad67.xlsx"/><Relationship Id="rId4" Type="http://schemas.openxmlformats.org/officeDocument/2006/relationships/chartUserShapes" Target="../drawings/drawing51.xml"/></Relationships>
</file>

<file path=ppt/charts/_rels/chart69.xml.rels><?xml version='1.0' encoding='UTF-8' standalone='yes'?>
<Relationships xmlns="http://schemas.openxmlformats.org/package/2006/relationships"><Relationship Id="rId1" Type="http://schemas.microsoft.com/office/2011/relationships/chartStyle" Target="style69.xml"/><Relationship Id="rId2" Type="http://schemas.microsoft.com/office/2011/relationships/chartColorStyle" Target="colors69.xml"/><Relationship Id="rId3" Type="http://schemas.openxmlformats.org/officeDocument/2006/relationships/package" Target="../embeddings/Microsoft_Excel-kalkylblad68.xlsx"/><Relationship Id="rId4" Type="http://schemas.openxmlformats.org/officeDocument/2006/relationships/chartUserShapes" Target="../drawings/drawing52.xml"/></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kalkylblad6.xlsx"/></Relationships>
</file>

<file path=ppt/charts/_rels/chart70.xml.rels><?xml version='1.0' encoding='UTF-8' standalone='yes'?>
<Relationships xmlns="http://schemas.openxmlformats.org/package/2006/relationships"><Relationship Id="rId1" Type="http://schemas.microsoft.com/office/2011/relationships/chartStyle" Target="style70.xml"/><Relationship Id="rId2" Type="http://schemas.microsoft.com/office/2011/relationships/chartColorStyle" Target="colors70.xml"/><Relationship Id="rId3" Type="http://schemas.openxmlformats.org/officeDocument/2006/relationships/package" Target="../embeddings/Microsoft_Excel-kalkylblad69.xlsx"/><Relationship Id="rId4" Type="http://schemas.openxmlformats.org/officeDocument/2006/relationships/chartUserShapes" Target="../drawings/drawing53.xml"/></Relationships>
</file>

<file path=ppt/charts/_rels/chart71.xml.rels><?xml version='1.0' encoding='UTF-8' standalone='yes'?>
<Relationships xmlns="http://schemas.openxmlformats.org/package/2006/relationships"><Relationship Id="rId1" Type="http://schemas.microsoft.com/office/2011/relationships/chartStyle" Target="style71.xml"/><Relationship Id="rId2" Type="http://schemas.microsoft.com/office/2011/relationships/chartColorStyle" Target="colors71.xml"/><Relationship Id="rId3" Type="http://schemas.openxmlformats.org/officeDocument/2006/relationships/package" Target="../embeddings/Microsoft_Excel-kalkylblad70.xlsx"/><Relationship Id="rId4" Type="http://schemas.openxmlformats.org/officeDocument/2006/relationships/chartUserShapes" Target="../drawings/drawing54.xml"/></Relationships>
</file>

<file path=ppt/charts/_rels/chart72.xml.rels><?xml version='1.0' encoding='UTF-8' standalone='yes'?>
<Relationships xmlns="http://schemas.openxmlformats.org/package/2006/relationships"><Relationship Id="rId1" Type="http://schemas.microsoft.com/office/2011/relationships/chartStyle" Target="style72.xml"/><Relationship Id="rId2" Type="http://schemas.microsoft.com/office/2011/relationships/chartColorStyle" Target="colors72.xml"/><Relationship Id="rId3" Type="http://schemas.openxmlformats.org/officeDocument/2006/relationships/package" Target="../embeddings/Microsoft_Excel-kalkylblad71.xlsx"/><Relationship Id="rId4" Type="http://schemas.openxmlformats.org/officeDocument/2006/relationships/chartUserShapes" Target="../drawings/drawing55.xml"/></Relationships>
</file>

<file path=ppt/charts/_rels/chart73.xml.rels><?xml version='1.0' encoding='UTF-8' standalone='yes'?>
<Relationships xmlns="http://schemas.openxmlformats.org/package/2006/relationships"><Relationship Id="rId1" Type="http://schemas.microsoft.com/office/2011/relationships/chartStyle" Target="style73.xml"/><Relationship Id="rId2" Type="http://schemas.microsoft.com/office/2011/relationships/chartColorStyle" Target="colors73.xml"/><Relationship Id="rId3" Type="http://schemas.openxmlformats.org/officeDocument/2006/relationships/package" Target="../embeddings/Microsoft_Excel-kalkylblad72.xlsx"/><Relationship Id="rId4" Type="http://schemas.openxmlformats.org/officeDocument/2006/relationships/chartUserShapes" Target="../drawings/drawing56.xml"/></Relationships>
</file>

<file path=ppt/charts/_rels/chart74.xml.rels><?xml version='1.0' encoding='UTF-8' standalone='yes'?>
<Relationships xmlns="http://schemas.openxmlformats.org/package/2006/relationships"><Relationship Id="rId1" Type="http://schemas.microsoft.com/office/2011/relationships/chartStyle" Target="style74.xml"/><Relationship Id="rId2" Type="http://schemas.microsoft.com/office/2011/relationships/chartColorStyle" Target="colors74.xml"/><Relationship Id="rId3" Type="http://schemas.openxmlformats.org/officeDocument/2006/relationships/package" Target="../embeddings/Microsoft_Excel-kalkylblad73.xlsx"/><Relationship Id="rId4" Type="http://schemas.openxmlformats.org/officeDocument/2006/relationships/chartUserShapes" Target="../drawings/drawing57.xml"/></Relationships>
</file>

<file path=ppt/charts/_rels/chart75.xml.rels><?xml version='1.0' encoding='UTF-8' standalone='yes'?>
<Relationships xmlns="http://schemas.openxmlformats.org/package/2006/relationships"><Relationship Id="rId1" Type="http://schemas.microsoft.com/office/2011/relationships/chartStyle" Target="style75.xml"/><Relationship Id="rId2" Type="http://schemas.microsoft.com/office/2011/relationships/chartColorStyle" Target="colors75.xml"/><Relationship Id="rId3" Type="http://schemas.openxmlformats.org/officeDocument/2006/relationships/package" Target="../embeddings/Microsoft_Excel-kalkylblad74.xlsx"/><Relationship Id="rId4" Type="http://schemas.openxmlformats.org/officeDocument/2006/relationships/chartUserShapes" Target="../drawings/drawing58.xml"/></Relationships>
</file>

<file path=ppt/charts/_rels/chart76.xml.rels><?xml version='1.0' encoding='UTF-8' standalone='yes'?>
<Relationships xmlns="http://schemas.openxmlformats.org/package/2006/relationships"><Relationship Id="rId1" Type="http://schemas.microsoft.com/office/2011/relationships/chartStyle" Target="style76.xml"/><Relationship Id="rId2" Type="http://schemas.microsoft.com/office/2011/relationships/chartColorStyle" Target="colors76.xml"/><Relationship Id="rId3" Type="http://schemas.openxmlformats.org/officeDocument/2006/relationships/package" Target="../embeddings/Microsoft_Excel-kalkylblad75.xlsx"/><Relationship Id="rId4" Type="http://schemas.openxmlformats.org/officeDocument/2006/relationships/chartUserShapes" Target="../drawings/drawing59.xml"/></Relationships>
</file>

<file path=ppt/charts/_rels/chart78.xml.rels><?xml version='1.0' encoding='UTF-8' standalone='yes'?>
<Relationships xmlns="http://schemas.openxmlformats.org/package/2006/relationships"><Relationship Id="rId1" Type="http://schemas.microsoft.com/office/2011/relationships/chartStyle" Target="style78.xml"/><Relationship Id="rId2" Type="http://schemas.microsoft.com/office/2011/relationships/chartColorStyle" Target="colors78.xml"/><Relationship Id="rId3" Type="http://schemas.openxmlformats.org/officeDocument/2006/relationships/package" Target="../embeddings/Microsoft_Excel-kalkylblad77.xlsx"/><Relationship Id="rId4" Type="http://schemas.openxmlformats.org/officeDocument/2006/relationships/chartUserShapes" Target="../drawings/drawing61.xml"/></Relationships>
</file>

<file path=ppt/charts/_rels/chart79.xml.rels><?xml version='1.0' encoding='UTF-8' standalone='yes'?>
<Relationships xmlns="http://schemas.openxmlformats.org/package/2006/relationships"><Relationship Id="rId1" Type="http://schemas.microsoft.com/office/2011/relationships/chartStyle" Target="style79.xml"/><Relationship Id="rId2" Type="http://schemas.microsoft.com/office/2011/relationships/chartColorStyle" Target="colors79.xml"/><Relationship Id="rId3" Type="http://schemas.openxmlformats.org/officeDocument/2006/relationships/package" Target="../embeddings/Microsoft_Excel-kalkylblad78.xlsx"/><Relationship Id="rId4" Type="http://schemas.openxmlformats.org/officeDocument/2006/relationships/chartUserShapes" Target="../drawings/drawing62.xml"/></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7.xlsx"/></Relationships>
</file>

<file path=ppt/charts/_rels/chart80.xml.rels><?xml version='1.0' encoding='UTF-8' standalone='yes'?>
<Relationships xmlns="http://schemas.openxmlformats.org/package/2006/relationships"><Relationship Id="rId1" Type="http://schemas.microsoft.com/office/2011/relationships/chartStyle" Target="style80.xml"/><Relationship Id="rId2" Type="http://schemas.microsoft.com/office/2011/relationships/chartColorStyle" Target="colors80.xml"/><Relationship Id="rId3" Type="http://schemas.openxmlformats.org/officeDocument/2006/relationships/package" Target="../embeddings/Microsoft_Excel-kalkylblad79.xlsx"/><Relationship Id="rId4" Type="http://schemas.openxmlformats.org/officeDocument/2006/relationships/chartUserShapes" Target="../drawings/drawing63.xml"/></Relationships>
</file>

<file path=ppt/charts/_rels/chart81.xml.rels><?xml version='1.0' encoding='UTF-8' standalone='yes'?>
<Relationships xmlns="http://schemas.openxmlformats.org/package/2006/relationships"><Relationship Id="rId1" Type="http://schemas.microsoft.com/office/2011/relationships/chartStyle" Target="style81.xml"/><Relationship Id="rId2" Type="http://schemas.microsoft.com/office/2011/relationships/chartColorStyle" Target="colors81.xml"/><Relationship Id="rId3" Type="http://schemas.openxmlformats.org/officeDocument/2006/relationships/package" Target="../embeddings/Microsoft_Excel-kalkylblad80.xlsx"/><Relationship Id="rId4" Type="http://schemas.openxmlformats.org/officeDocument/2006/relationships/chartUserShapes" Target="../drawings/drawing64.xml"/></Relationships>
</file>

<file path=ppt/charts/_rels/chart83.xml.rels><?xml version='1.0' encoding='UTF-8' standalone='yes'?>
<Relationships xmlns="http://schemas.openxmlformats.org/package/2006/relationships"><Relationship Id="rId1" Type="http://schemas.microsoft.com/office/2011/relationships/chartStyle" Target="style83.xml"/><Relationship Id="rId2" Type="http://schemas.microsoft.com/office/2011/relationships/chartColorStyle" Target="colors83.xml"/><Relationship Id="rId3" Type="http://schemas.openxmlformats.org/officeDocument/2006/relationships/package" Target="../embeddings/Microsoft_Excel-kalkylblad82.xlsx"/><Relationship Id="rId4" Type="http://schemas.openxmlformats.org/officeDocument/2006/relationships/chartUserShapes" Target="../drawings/drawing66.xml"/></Relationships>
</file>

<file path=ppt/charts/_rels/chart84.xml.rels><?xml version='1.0' encoding='UTF-8' standalone='yes'?>
<Relationships xmlns="http://schemas.openxmlformats.org/package/2006/relationships"><Relationship Id="rId1" Type="http://schemas.microsoft.com/office/2011/relationships/chartStyle" Target="style84.xml"/><Relationship Id="rId2" Type="http://schemas.microsoft.com/office/2011/relationships/chartColorStyle" Target="colors84.xml"/><Relationship Id="rId3" Type="http://schemas.openxmlformats.org/officeDocument/2006/relationships/package" Target="../embeddings/Microsoft_Excel-kalkylblad83.xlsx"/><Relationship Id="rId4" Type="http://schemas.openxmlformats.org/officeDocument/2006/relationships/chartUserShapes" Target="../drawings/drawing67.xml"/></Relationships>
</file>

<file path=ppt/charts/_rels/chart85.xml.rels><?xml version='1.0' encoding='UTF-8' standalone='yes'?>
<Relationships xmlns="http://schemas.openxmlformats.org/package/2006/relationships"><Relationship Id="rId1" Type="http://schemas.microsoft.com/office/2011/relationships/chartStyle" Target="style85.xml"/><Relationship Id="rId2" Type="http://schemas.microsoft.com/office/2011/relationships/chartColorStyle" Target="colors85.xml"/><Relationship Id="rId3" Type="http://schemas.openxmlformats.org/officeDocument/2006/relationships/package" Target="../embeddings/Microsoft_Excel-kalkylblad84.xlsx"/><Relationship Id="rId4" Type="http://schemas.openxmlformats.org/officeDocument/2006/relationships/chartUserShapes" Target="../drawings/drawing68.xml"/></Relationships>
</file>

<file path=ppt/charts/_rels/chart86.xml.rels><?xml version='1.0' encoding='UTF-8' standalone='yes'?>
<Relationships xmlns="http://schemas.openxmlformats.org/package/2006/relationships"><Relationship Id="rId1" Type="http://schemas.microsoft.com/office/2011/relationships/chartStyle" Target="style86.xml"/><Relationship Id="rId2" Type="http://schemas.microsoft.com/office/2011/relationships/chartColorStyle" Target="colors86.xml"/><Relationship Id="rId3" Type="http://schemas.openxmlformats.org/officeDocument/2006/relationships/package" Target="../embeddings/Microsoft_Excel-kalkylblad85.xlsx"/><Relationship Id="rId4" Type="http://schemas.openxmlformats.org/officeDocument/2006/relationships/chartUserShapes" Target="../drawings/drawing69.xml"/></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kalkylblad8.xlsx"/></Relationships>
</file>

<file path=ppt/charts/_rels/chart90.xml.rels><?xml version='1.0' encoding='UTF-8' standalone='yes'?>
<Relationships xmlns="http://schemas.openxmlformats.org/package/2006/relationships"><Relationship Id="rId1" Type="http://schemas.microsoft.com/office/2011/relationships/chartStyle" Target="style90.xml"/><Relationship Id="rId2" Type="http://schemas.microsoft.com/office/2011/relationships/chartColorStyle" Target="colors90.xml"/><Relationship Id="rId3" Type="http://schemas.openxmlformats.org/officeDocument/2006/relationships/package" Target="../embeddings/Microsoft_Excel-kalkylblad89.xlsx"/><Relationship Id="rId4" Type="http://schemas.openxmlformats.org/officeDocument/2006/relationships/chartUserShapes" Target="../drawings/drawing73.xml"/></Relationships>
</file>

<file path=ppt/charts/_rels/chart91.xml.rels><?xml version='1.0' encoding='UTF-8' standalone='yes'?>
<Relationships xmlns="http://schemas.openxmlformats.org/package/2006/relationships"><Relationship Id="rId1" Type="http://schemas.microsoft.com/office/2011/relationships/chartStyle" Target="style91.xml"/><Relationship Id="rId2" Type="http://schemas.microsoft.com/office/2011/relationships/chartColorStyle" Target="colors91.xml"/><Relationship Id="rId3" Type="http://schemas.openxmlformats.org/officeDocument/2006/relationships/package" Target="../embeddings/Microsoft_Excel-kalkylblad90.xlsx"/><Relationship Id="rId4" Type="http://schemas.openxmlformats.org/officeDocument/2006/relationships/chartUserShapes" Target="../drawings/drawing74.xml"/></Relationships>
</file>

<file path=ppt/charts/_rels/chart92.xml.rels><?xml version='1.0' encoding='UTF-8' standalone='yes'?>
<Relationships xmlns="http://schemas.openxmlformats.org/package/2006/relationships"><Relationship Id="rId1" Type="http://schemas.microsoft.com/office/2011/relationships/chartStyle" Target="style92.xml"/><Relationship Id="rId2" Type="http://schemas.microsoft.com/office/2011/relationships/chartColorStyle" Target="colors92.xml"/><Relationship Id="rId3" Type="http://schemas.openxmlformats.org/officeDocument/2006/relationships/package" Target="../embeddings/Microsoft_Excel-kalkylblad91.xlsx"/><Relationship Id="rId4" Type="http://schemas.openxmlformats.org/officeDocument/2006/relationships/chartUserShapes" Target="../drawings/drawing75.xml"/></Relationships>
</file>

<file path=ppt/charts/_rels/chart93.xml.rels><?xml version='1.0' encoding='UTF-8' standalone='yes'?>
<Relationships xmlns="http://schemas.openxmlformats.org/package/2006/relationships"><Relationship Id="rId1" Type="http://schemas.microsoft.com/office/2011/relationships/chartStyle" Target="style93.xml"/><Relationship Id="rId2" Type="http://schemas.microsoft.com/office/2011/relationships/chartColorStyle" Target="colors93.xml"/><Relationship Id="rId3" Type="http://schemas.openxmlformats.org/officeDocument/2006/relationships/package" Target="../embeddings/Microsoft_Excel-kalkylblad92.xlsx"/><Relationship Id="rId4" Type="http://schemas.openxmlformats.org/officeDocument/2006/relationships/chartUserShapes" Target="../drawings/drawing76.xml"/></Relationships>
</file>

<file path=ppt/charts/_rels/chart94.xml.rels><?xml version='1.0' encoding='UTF-8' standalone='yes'?>
<Relationships xmlns="http://schemas.openxmlformats.org/package/2006/relationships"><Relationship Id="rId1" Type="http://schemas.microsoft.com/office/2011/relationships/chartStyle" Target="style94.xml"/><Relationship Id="rId2" Type="http://schemas.microsoft.com/office/2011/relationships/chartColorStyle" Target="colors94.xml"/><Relationship Id="rId3" Type="http://schemas.openxmlformats.org/officeDocument/2006/relationships/package" Target="../embeddings/Microsoft_Excel-kalkylblad93.xlsx"/><Relationship Id="rId4" Type="http://schemas.openxmlformats.org/officeDocument/2006/relationships/chartUserShapes" Target="../drawings/drawing77.xml"/></Relationships>
</file>

<file path=ppt/charts/_rels/chart95.xml.rels><?xml version='1.0' encoding='UTF-8' standalone='yes'?>
<Relationships xmlns="http://schemas.openxmlformats.org/package/2006/relationships"><Relationship Id="rId1" Type="http://schemas.microsoft.com/office/2011/relationships/chartStyle" Target="style95.xml"/><Relationship Id="rId2" Type="http://schemas.microsoft.com/office/2011/relationships/chartColorStyle" Target="colors95.xml"/><Relationship Id="rId3" Type="http://schemas.openxmlformats.org/officeDocument/2006/relationships/package" Target="../embeddings/Microsoft_Excel-kalkylblad94.xlsx"/><Relationship Id="rId4" Type="http://schemas.openxmlformats.org/officeDocument/2006/relationships/chartUserShapes" Target="../drawings/drawing7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2022</c:v>
                </c:pt>
              </c:strCache>
            </c:strRef>
          </c:tx>
          <c:spPr>
            <a:ln w="28575" cap="rnd">
              <a:solidFill>
                <a:srgbClr val="C84108"/>
              </a:solidFill>
              <a:round/>
            </a:ln>
            <a:effectLst/>
          </c:spPr>
          <c:marker>
            <c:symbol val="none"/>
          </c:marker>
          <c:cat>
            <c:strRef>
              <c:f>Sheet1!$A$2:$A$8</c:f>
              <c:strCache>
                <c:ptCount val="7"/>
                <c:pt idx="0">
                  <c:v>Övergripande frågor</c:v>
                </c:pt>
                <c:pt idx="1">
                  <c:v>Omsorg, utveckling och lärande</c:v>
                </c:pt>
                <c:pt idx="2">
                  <c:v>Barns delaktighet och inflytande</c:v>
                </c:pt>
                <c:pt idx="3">
                  <c:v>Normer och värden</c:v>
                </c:pt>
                <c:pt idx="4">
                  <c:v>Styrning och ledning</c:v>
                </c:pt>
                <c:pt idx="5">
                  <c:v>Förskola och hem</c:v>
                </c:pt>
                <c:pt idx="6">
                  <c:v>Kommunspecifika frågor: Danderyd</c:v>
                </c:pt>
              </c:strCache>
            </c:strRef>
          </c:cat>
          <c:val>
            <c:numRef>
              <c:f>Sheet1!$B$2:$B$8</c:f>
              <c:numCache>
                <c:formatCode>General</c:formatCode>
                <c:ptCount val="7"/>
                <c:pt idx="0">
                  <c:v>3.8444</c:v>
                </c:pt>
                <c:pt idx="1">
                  <c:v>3.88</c:v>
                </c:pt>
                <c:pt idx="2">
                  <c:v>3.8621</c:v>
                </c:pt>
                <c:pt idx="3">
                  <c:v>3.8167</c:v>
                </c:pt>
                <c:pt idx="4">
                  <c:v>3.7667</c:v>
                </c:pt>
                <c:pt idx="5">
                  <c:v>3.8333</c:v>
                </c:pt>
                <c:pt idx="6">
                  <c:v>3.8</c:v>
                </c:pt>
              </c:numCache>
            </c:numRef>
          </c:val>
          <c:extLst>
            <c:ext xmlns:c16="http://schemas.microsoft.com/office/drawing/2014/chart" uri="{C3380CC4-5D6E-409C-BE32-E72D297353CC}">
              <c16:uniqueId val="{00000000-C6E4-0445-AC37-F0E41D00F597}"/>
            </c:ext>
          </c:extLst>
        </c:ser>
        <c:ser>
          <c:idx val="1"/>
          <c:order val="1"/>
          <c:tx>
            <c:strRef>
              <c:f>Sheet1!$C$1</c:f>
              <c:strCache>
                <c:ptCount val="1"/>
                <c:pt idx="0">
                  <c:v>2023</c:v>
                </c:pt>
              </c:strCache>
            </c:strRef>
          </c:tx>
          <c:spPr>
            <a:ln w="28575" cap="rnd">
              <a:solidFill>
                <a:srgbClr val="018C86"/>
              </a:solidFill>
              <a:round/>
            </a:ln>
            <a:effectLst/>
          </c:spPr>
          <c:marker>
            <c:symbol val="none"/>
          </c:marker>
          <c:cat>
            <c:strRef>
              <c:f>Sheet1!$A$2:$A$8</c:f>
              <c:strCache>
                <c:ptCount val="7"/>
                <c:pt idx="0">
                  <c:v>Övergripande frågor</c:v>
                </c:pt>
                <c:pt idx="1">
                  <c:v>Omsorg, utveckling och lärande</c:v>
                </c:pt>
                <c:pt idx="2">
                  <c:v>Barns delaktighet och inflytande</c:v>
                </c:pt>
                <c:pt idx="3">
                  <c:v>Normer och värden</c:v>
                </c:pt>
                <c:pt idx="4">
                  <c:v>Styrning och ledning</c:v>
                </c:pt>
                <c:pt idx="5">
                  <c:v>Förskola och hem</c:v>
                </c:pt>
                <c:pt idx="6">
                  <c:v>Kommunspecifika frågor: Danderyd</c:v>
                </c:pt>
              </c:strCache>
            </c:strRef>
          </c:cat>
          <c:val>
            <c:numRef>
              <c:f>Sheet1!$C$2:$C$8</c:f>
              <c:numCache>
                <c:formatCode>General</c:formatCode>
                <c:ptCount val="7"/>
                <c:pt idx="0">
                  <c:v>3.4889</c:v>
                </c:pt>
                <c:pt idx="1">
                  <c:v>3.5</c:v>
                </c:pt>
                <c:pt idx="2">
                  <c:v>3.6897</c:v>
                </c:pt>
                <c:pt idx="3">
                  <c:v>3.5161</c:v>
                </c:pt>
                <c:pt idx="4">
                  <c:v>3.5517</c:v>
                </c:pt>
                <c:pt idx="5">
                  <c:v>3.6452</c:v>
                </c:pt>
                <c:pt idx="6">
                  <c:v>3.8261</c:v>
                </c:pt>
              </c:numCache>
            </c:numRef>
          </c:val>
          <c:extLst>
            <c:ext xmlns:c16="http://schemas.microsoft.com/office/drawing/2014/chart" uri="{C3380CC4-5D6E-409C-BE32-E72D297353CC}">
              <c16:uniqueId val="{00000001-C6E4-0445-AC37-F0E41D00F597}"/>
            </c:ext>
          </c:extLst>
        </c:ser>
        <c:ser>
          <c:idx val="2"/>
          <c:order val="2"/>
          <c:tx>
            <c:strRef>
              <c:f>Sheet1!$D$1</c:f>
              <c:strCache>
                <c:ptCount val="1"/>
                <c:pt idx="0">
                  <c:v>2024</c:v>
                </c:pt>
              </c:strCache>
            </c:strRef>
          </c:tx>
          <c:spPr>
            <a:ln w="28575" cap="rnd">
              <a:solidFill>
                <a:srgbClr val="309544"/>
              </a:solidFill>
              <a:round/>
            </a:ln>
            <a:effectLst/>
          </c:spPr>
          <c:marker>
            <c:symbol val="none"/>
          </c:marker>
          <c:cat>
            <c:strRef>
              <c:f>Sheet1!$A$2:$A$8</c:f>
              <c:strCache>
                <c:ptCount val="7"/>
                <c:pt idx="0">
                  <c:v>Övergripande frågor</c:v>
                </c:pt>
                <c:pt idx="1">
                  <c:v>Omsorg, utveckling och lärande</c:v>
                </c:pt>
                <c:pt idx="2">
                  <c:v>Barns delaktighet och inflytande</c:v>
                </c:pt>
                <c:pt idx="3">
                  <c:v>Normer och värden</c:v>
                </c:pt>
                <c:pt idx="4">
                  <c:v>Styrning och ledning</c:v>
                </c:pt>
                <c:pt idx="5">
                  <c:v>Förskola och hem</c:v>
                </c:pt>
                <c:pt idx="6">
                  <c:v>Kommunspecifika frågor: Danderyd</c:v>
                </c:pt>
              </c:strCache>
            </c:strRef>
          </c:cat>
          <c:val>
            <c:numRef>
              <c:f>Sheet1!$D$2:$D$8</c:f>
              <c:numCache>
                <c:formatCode>General</c:formatCode>
                <c:ptCount val="7"/>
                <c:pt idx="0">
                  <c:v>3.7917</c:v>
                </c:pt>
                <c:pt idx="1">
                  <c:v>3.8304</c:v>
                </c:pt>
                <c:pt idx="2">
                  <c:v>3.6774</c:v>
                </c:pt>
                <c:pt idx="3">
                  <c:v>3.7937</c:v>
                </c:pt>
                <c:pt idx="4">
                  <c:v>3.6875</c:v>
                </c:pt>
                <c:pt idx="5">
                  <c:v>3.7031</c:v>
                </c:pt>
                <c:pt idx="6">
                  <c:v>3.8</c:v>
                </c:pt>
              </c:numCache>
            </c:numRef>
          </c:val>
          <c:extLst>
            <c:ext xmlns:c16="http://schemas.microsoft.com/office/drawing/2014/chart" uri="{C3380CC4-5D6E-409C-BE32-E72D297353CC}">
              <c16:uniqueId val="{00000002-C6E4-0445-AC37-F0E41D00F597}"/>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11266164803856216"/>
          <c:y val="9.3191798356046907E-2"/>
          <c:w val="0.78107498474507608"/>
          <c:h val="6.015162091835236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22974544045322"/>
        </c:manualLayout>
      </c:layout>
      <c:barChart>
        <c:barDir val="bar"/>
        <c:grouping val="clustered"/>
        <c:varyColors val="0"/>
        <c:ser>
          <c:idx val="0"/>
          <c:order val="0"/>
          <c:tx>
            <c:strRef>
              <c:f>Sheet1!$B$1</c:f>
              <c:strCache>
                <c:ptCount val="1"/>
                <c:pt idx="0">
                  <c:v>2024</c:v>
                </c:pt>
              </c:strCache>
            </c:strRef>
          </c:tx>
          <c:spPr>
            <a:solidFill>
              <a:srgbClr val="008C86"/>
            </a:solidFill>
            <a:ln>
              <a:noFill/>
            </a:ln>
            <a:effectLst/>
          </c:spPr>
          <c:invertIfNegative val="0"/>
          <c:dPt>
            <c:idx val="0"/>
            <c:invertIfNegative val="0"/>
            <c:bubble3D val="0"/>
            <c:spPr>
              <a:solidFill>
                <a:srgbClr val="385723"/>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385723"/>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385723"/>
              </a:solidFill>
              <a:ln>
                <a:noFill/>
              </a:ln>
              <a:effectLst/>
            </c:spPr>
            <c:extLst>
              <c:ext xmlns:c16="http://schemas.microsoft.com/office/drawing/2014/chart" uri="{C3380CC4-5D6E-409C-BE32-E72D297353CC}">
                <c16:uniqueId val="{00000005-46B7-8946-99C7-0AFAA3A00794}"/>
              </c:ext>
            </c:extLst>
          </c:dPt>
          <c:dPt>
            <c:idx val="3"/>
            <c:invertIfNegative val="0"/>
            <c:bubble3D val="0"/>
            <c:spPr>
              <a:solidFill>
                <a:srgbClr val="385723"/>
              </a:solidFill>
              <a:ln>
                <a:noFill/>
              </a:ln>
              <a:effectLst/>
            </c:spPr>
            <c:extLst>
              <c:ext xmlns:c16="http://schemas.microsoft.com/office/drawing/2014/chart" uri="{C3380CC4-5D6E-409C-BE32-E72D297353CC}">
                <c16:uniqueId val="{00000000-78E2-7049-982D-8A80842D2E95}"/>
              </c:ext>
            </c:extLst>
          </c:dPt>
          <c:dPt>
            <c:idx val="4"/>
            <c:invertIfNegative val="0"/>
            <c:bubble3D val="0"/>
            <c:spPr>
              <a:solidFill>
                <a:srgbClr val="385723"/>
              </a:solidFill>
              <a:ln>
                <a:noFill/>
              </a:ln>
              <a:effectLst/>
            </c:spPr>
            <c:extLst>
              <c:ext xmlns:c16="http://schemas.microsoft.com/office/drawing/2014/chart" uri="{C3380CC4-5D6E-409C-BE32-E72D297353CC}">
                <c16:uniqueId val="{00000070-4D53-FC42-B435-1ACAC5982E96}"/>
              </c:ext>
            </c:extLst>
          </c:dPt>
          <c:dPt>
            <c:idx val="5"/>
            <c:invertIfNegative val="0"/>
            <c:bubble3D val="0"/>
            <c:spPr>
              <a:solidFill>
                <a:schemeClr val="accent3"/>
              </a:solidFill>
              <a:ln>
                <a:noFill/>
              </a:ln>
              <a:effectLst/>
            </c:spPr>
            <c:extLst>
              <c:ext xmlns:c16="http://schemas.microsoft.com/office/drawing/2014/chart" uri="{C3380CC4-5D6E-409C-BE32-E72D297353CC}">
                <c16:uniqueId val="{00000075-4D53-FC42-B435-1ACAC5982E9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7A-4D53-FC42-B435-1ACAC5982E96}"/>
              </c:ext>
            </c:extLst>
          </c:dPt>
          <c:dPt>
            <c:idx val="7"/>
            <c:invertIfNegative val="0"/>
            <c:bubble3D val="0"/>
            <c:spPr>
              <a:solidFill>
                <a:schemeClr val="accent3"/>
              </a:solidFill>
              <a:ln>
                <a:noFill/>
              </a:ln>
              <a:effectLst/>
            </c:spPr>
            <c:extLst>
              <c:ext xmlns:c16="http://schemas.microsoft.com/office/drawing/2014/chart" uri="{C3380CC4-5D6E-409C-BE32-E72D297353CC}">
                <c16:uniqueId val="{0000007F-4D53-FC42-B435-1ACAC5982E96}"/>
              </c:ext>
            </c:extLst>
          </c:dPt>
          <c:dPt>
            <c:idx val="8"/>
            <c:invertIfNegative val="0"/>
            <c:bubble3D val="0"/>
            <c:spPr>
              <a:solidFill>
                <a:schemeClr val="accent3"/>
              </a:solidFill>
              <a:ln>
                <a:noFill/>
              </a:ln>
              <a:effectLst/>
            </c:spPr>
            <c:extLst>
              <c:ext xmlns:c16="http://schemas.microsoft.com/office/drawing/2014/chart" uri="{C3380CC4-5D6E-409C-BE32-E72D297353CC}">
                <c16:uniqueId val="{00000084-4D53-FC42-B435-1ACAC5982E9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89-4D53-FC42-B435-1ACAC5982E9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8E-4D53-FC42-B435-1ACAC5982E9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93-4D53-FC42-B435-1ACAC5982E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98-4D53-FC42-B435-1ACAC5982E96}"/>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I förskolan tränas mitt barn att ta ansvar</c:v>
                </c:pt>
                <c:pt idx="1">
                  <c:v>Mitt barns tankar och intressen tas till vara</c:v>
                </c:pt>
                <c:pt idx="2">
                  <c:v> </c:v>
                </c:pt>
                <c:pt idx="3">
                  <c:v> </c:v>
                </c:pt>
                <c:pt idx="4">
                  <c:v> </c:v>
                </c:pt>
                <c:pt idx="5">
                  <c:v> </c:v>
                </c:pt>
                <c:pt idx="6">
                  <c:v>Mitt barn är tryggt i förskolan</c:v>
                </c:pt>
                <c:pt idx="7">
                  <c:v>Förskolan arbetar med att förebygga och motverka diskriminering och kränkande handlingar</c:v>
                </c:pt>
                <c:pt idx="8">
                  <c:v>Mitt barn trivs i förskolan</c:v>
                </c:pt>
                <c:pt idx="9">
                  <c:v>Det finns ett respektfullt förhållningssätt mellan personal och barn på förskolan</c:v>
                </c:pt>
                <c:pt idx="10">
                  <c:v> </c:v>
                </c:pt>
                <c:pt idx="11">
                  <c:v> </c:v>
                </c:pt>
                <c:pt idx="12">
                  <c:v> </c:v>
                </c:pt>
                <c:pt idx="13">
                  <c:v> </c:v>
                </c:pt>
              </c:strCache>
            </c:strRef>
          </c:cat>
          <c:val>
            <c:numRef>
              <c:f>Sheet1!$B$2:$B$15</c:f>
              <c:numCache>
                <c:formatCode>General</c:formatCode>
                <c:ptCount val="14"/>
                <c:pt idx="0">
                  <c:v>3.6875</c:v>
                </c:pt>
                <c:pt idx="1">
                  <c:v>3.6667</c:v>
                </c:pt>
                <c:pt idx="6">
                  <c:v>3.75</c:v>
                </c:pt>
                <c:pt idx="7">
                  <c:v>3.8667</c:v>
                </c:pt>
                <c:pt idx="8">
                  <c:v>3.8125</c:v>
                </c:pt>
                <c:pt idx="9">
                  <c:v>3.75</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2023</c:v>
                </c:pt>
              </c:strCache>
            </c:strRef>
          </c:tx>
          <c:spPr>
            <a:solidFill>
              <a:srgbClr val="2AA8B0"/>
            </a:solidFill>
            <a:ln>
              <a:noFill/>
            </a:ln>
            <a:effectLst/>
          </c:spPr>
          <c:invertIfNegative val="0"/>
          <c:dPt>
            <c:idx val="0"/>
            <c:invertIfNegative val="0"/>
            <c:bubble3D val="0"/>
            <c:spPr>
              <a:solidFill>
                <a:srgbClr val="3B9545"/>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3B9545"/>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3B9545"/>
              </a:solidFill>
              <a:ln>
                <a:noFill/>
              </a:ln>
              <a:effectLst/>
            </c:spPr>
            <c:extLst>
              <c:ext xmlns:c16="http://schemas.microsoft.com/office/drawing/2014/chart" uri="{C3380CC4-5D6E-409C-BE32-E72D297353CC}">
                <c16:uniqueId val="{00000016-46B7-8946-99C7-0AFAA3A00794}"/>
              </c:ext>
            </c:extLst>
          </c:dPt>
          <c:dPt>
            <c:idx val="3"/>
            <c:invertIfNegative val="0"/>
            <c:bubble3D val="0"/>
            <c:spPr>
              <a:solidFill>
                <a:srgbClr val="3B9545"/>
              </a:solidFill>
              <a:ln>
                <a:noFill/>
              </a:ln>
              <a:effectLst/>
            </c:spPr>
            <c:extLst>
              <c:ext xmlns:c16="http://schemas.microsoft.com/office/drawing/2014/chart" uri="{C3380CC4-5D6E-409C-BE32-E72D297353CC}">
                <c16:uniqueId val="{00000001-78E2-7049-982D-8A80842D2E95}"/>
              </c:ext>
            </c:extLst>
          </c:dPt>
          <c:dPt>
            <c:idx val="4"/>
            <c:invertIfNegative val="0"/>
            <c:bubble3D val="0"/>
            <c:spPr>
              <a:solidFill>
                <a:srgbClr val="3B9545"/>
              </a:solidFill>
              <a:ln>
                <a:noFill/>
              </a:ln>
              <a:effectLst/>
            </c:spPr>
            <c:extLst>
              <c:ext xmlns:c16="http://schemas.microsoft.com/office/drawing/2014/chart" uri="{C3380CC4-5D6E-409C-BE32-E72D297353CC}">
                <c16:uniqueId val="{00000071-4D53-FC42-B435-1ACAC5982E96}"/>
              </c:ext>
            </c:extLst>
          </c:dPt>
          <c:dPt>
            <c:idx val="5"/>
            <c:invertIfNegative val="0"/>
            <c:bubble3D val="0"/>
            <c:spPr>
              <a:solidFill>
                <a:srgbClr val="008C86"/>
              </a:solidFill>
              <a:ln>
                <a:noFill/>
              </a:ln>
              <a:effectLst/>
            </c:spPr>
            <c:extLst>
              <c:ext xmlns:c16="http://schemas.microsoft.com/office/drawing/2014/chart" uri="{C3380CC4-5D6E-409C-BE32-E72D297353CC}">
                <c16:uniqueId val="{00000076-4D53-FC42-B435-1ACAC5982E96}"/>
              </c:ext>
            </c:extLst>
          </c:dPt>
          <c:dPt>
            <c:idx val="6"/>
            <c:invertIfNegative val="0"/>
            <c:bubble3D val="0"/>
            <c:spPr>
              <a:solidFill>
                <a:srgbClr val="008C86"/>
              </a:solidFill>
              <a:ln>
                <a:noFill/>
              </a:ln>
              <a:effectLst/>
            </c:spPr>
            <c:extLst>
              <c:ext xmlns:c16="http://schemas.microsoft.com/office/drawing/2014/chart" uri="{C3380CC4-5D6E-409C-BE32-E72D297353CC}">
                <c16:uniqueId val="{0000007B-4D53-FC42-B435-1ACAC5982E96}"/>
              </c:ext>
            </c:extLst>
          </c:dPt>
          <c:dPt>
            <c:idx val="7"/>
            <c:invertIfNegative val="0"/>
            <c:bubble3D val="0"/>
            <c:spPr>
              <a:solidFill>
                <a:srgbClr val="008C86"/>
              </a:solidFill>
              <a:ln>
                <a:noFill/>
              </a:ln>
              <a:effectLst/>
            </c:spPr>
            <c:extLst>
              <c:ext xmlns:c16="http://schemas.microsoft.com/office/drawing/2014/chart" uri="{C3380CC4-5D6E-409C-BE32-E72D297353CC}">
                <c16:uniqueId val="{00000080-4D53-FC42-B435-1ACAC5982E96}"/>
              </c:ext>
            </c:extLst>
          </c:dPt>
          <c:dPt>
            <c:idx val="8"/>
            <c:invertIfNegative val="0"/>
            <c:bubble3D val="0"/>
            <c:spPr>
              <a:solidFill>
                <a:srgbClr val="008C86"/>
              </a:solidFill>
              <a:ln>
                <a:noFill/>
              </a:ln>
              <a:effectLst/>
            </c:spPr>
            <c:extLst>
              <c:ext xmlns:c16="http://schemas.microsoft.com/office/drawing/2014/chart" uri="{C3380CC4-5D6E-409C-BE32-E72D297353CC}">
                <c16:uniqueId val="{00000085-4D53-FC42-B435-1ACAC5982E96}"/>
              </c:ext>
            </c:extLst>
          </c:dPt>
          <c:dPt>
            <c:idx val="9"/>
            <c:invertIfNegative val="0"/>
            <c:bubble3D val="0"/>
            <c:spPr>
              <a:solidFill>
                <a:srgbClr val="008C86"/>
              </a:solidFill>
              <a:ln>
                <a:noFill/>
              </a:ln>
              <a:effectLst/>
            </c:spPr>
            <c:extLst>
              <c:ext xmlns:c16="http://schemas.microsoft.com/office/drawing/2014/chart" uri="{C3380CC4-5D6E-409C-BE32-E72D297353CC}">
                <c16:uniqueId val="{0000008A-4D53-FC42-B435-1ACAC5982E96}"/>
              </c:ext>
            </c:extLst>
          </c:dPt>
          <c:dPt>
            <c:idx val="10"/>
            <c:invertIfNegative val="0"/>
            <c:bubble3D val="0"/>
            <c:spPr>
              <a:solidFill>
                <a:srgbClr val="008C86"/>
              </a:solidFill>
              <a:ln>
                <a:noFill/>
              </a:ln>
              <a:effectLst/>
            </c:spPr>
            <c:extLst>
              <c:ext xmlns:c16="http://schemas.microsoft.com/office/drawing/2014/chart" uri="{C3380CC4-5D6E-409C-BE32-E72D297353CC}">
                <c16:uniqueId val="{0000008F-4D53-FC42-B435-1ACAC5982E96}"/>
              </c:ext>
            </c:extLst>
          </c:dPt>
          <c:dPt>
            <c:idx val="11"/>
            <c:invertIfNegative val="0"/>
            <c:bubble3D val="0"/>
            <c:spPr>
              <a:solidFill>
                <a:srgbClr val="008C86"/>
              </a:solidFill>
              <a:ln>
                <a:noFill/>
              </a:ln>
              <a:effectLst/>
            </c:spPr>
            <c:extLst>
              <c:ext xmlns:c16="http://schemas.microsoft.com/office/drawing/2014/chart" uri="{C3380CC4-5D6E-409C-BE32-E72D297353CC}">
                <c16:uniqueId val="{00000094-4D53-FC42-B435-1ACAC5982E96}"/>
              </c:ext>
            </c:extLst>
          </c:dPt>
          <c:dPt>
            <c:idx val="12"/>
            <c:invertIfNegative val="0"/>
            <c:bubble3D val="0"/>
            <c:spPr>
              <a:solidFill>
                <a:srgbClr val="008C86"/>
              </a:solidFill>
              <a:ln>
                <a:noFill/>
              </a:ln>
              <a:effectLst/>
            </c:spPr>
            <c:extLst>
              <c:ext xmlns:c16="http://schemas.microsoft.com/office/drawing/2014/chart" uri="{C3380CC4-5D6E-409C-BE32-E72D297353CC}">
                <c16:uniqueId val="{00000099-4D53-FC42-B435-1ACAC5982E96}"/>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I förskolan tränas mitt barn att ta ansvar</c:v>
                </c:pt>
                <c:pt idx="1">
                  <c:v>Mitt barns tankar och intressen tas till vara</c:v>
                </c:pt>
                <c:pt idx="2">
                  <c:v> </c:v>
                </c:pt>
                <c:pt idx="3">
                  <c:v> </c:v>
                </c:pt>
                <c:pt idx="4">
                  <c:v> </c:v>
                </c:pt>
                <c:pt idx="5">
                  <c:v> </c:v>
                </c:pt>
                <c:pt idx="6">
                  <c:v>Mitt barn är tryggt i förskolan</c:v>
                </c:pt>
                <c:pt idx="7">
                  <c:v>Förskolan arbetar med att förebygga och motverka diskriminering och kränkande handlingar</c:v>
                </c:pt>
                <c:pt idx="8">
                  <c:v>Mitt barn trivs i förskolan</c:v>
                </c:pt>
                <c:pt idx="9">
                  <c:v>Det finns ett respektfullt förhållningssätt mellan personal och barn på förskolan</c:v>
                </c:pt>
                <c:pt idx="10">
                  <c:v> </c:v>
                </c:pt>
                <c:pt idx="11">
                  <c:v> </c:v>
                </c:pt>
                <c:pt idx="12">
                  <c:v> </c:v>
                </c:pt>
                <c:pt idx="13">
                  <c:v> </c:v>
                </c:pt>
              </c:strCache>
            </c:strRef>
          </c:cat>
          <c:val>
            <c:numRef>
              <c:f>Sheet1!$C$2:$C$15</c:f>
              <c:numCache>
                <c:formatCode>General</c:formatCode>
                <c:ptCount val="14"/>
                <c:pt idx="0">
                  <c:v>3.8</c:v>
                </c:pt>
                <c:pt idx="1">
                  <c:v>3.5714</c:v>
                </c:pt>
                <c:pt idx="6">
                  <c:v>3.5625</c:v>
                </c:pt>
                <c:pt idx="7">
                  <c:v>3.2857</c:v>
                </c:pt>
                <c:pt idx="8">
                  <c:v>3.5</c:v>
                </c:pt>
                <c:pt idx="9">
                  <c:v>3.6875</c:v>
                </c:pt>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2022</c:v>
                </c:pt>
              </c:strCache>
            </c:strRef>
          </c:tx>
          <c:spPr>
            <a:solidFill>
              <a:srgbClr val="8DC5CB"/>
            </a:solidFill>
            <a:ln>
              <a:noFill/>
            </a:ln>
            <a:effectLst/>
          </c:spPr>
          <c:invertIfNegative val="0"/>
          <c:dPt>
            <c:idx val="0"/>
            <c:invertIfNegative val="0"/>
            <c:bubble3D val="0"/>
            <c:spPr>
              <a:solidFill>
                <a:srgbClr val="64B44B"/>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64B44B"/>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64B44B"/>
              </a:solidFill>
              <a:ln>
                <a:noFill/>
              </a:ln>
              <a:effectLst/>
            </c:spPr>
            <c:extLst>
              <c:ext xmlns:c16="http://schemas.microsoft.com/office/drawing/2014/chart" uri="{C3380CC4-5D6E-409C-BE32-E72D297353CC}">
                <c16:uniqueId val="{00000027-46B7-8946-99C7-0AFAA3A00794}"/>
              </c:ext>
            </c:extLst>
          </c:dPt>
          <c:dPt>
            <c:idx val="3"/>
            <c:invertIfNegative val="0"/>
            <c:bubble3D val="0"/>
            <c:spPr>
              <a:solidFill>
                <a:srgbClr val="64B44B"/>
              </a:solidFill>
              <a:ln>
                <a:noFill/>
              </a:ln>
              <a:effectLst/>
            </c:spPr>
            <c:extLst>
              <c:ext xmlns:c16="http://schemas.microsoft.com/office/drawing/2014/chart" uri="{C3380CC4-5D6E-409C-BE32-E72D297353CC}">
                <c16:uniqueId val="{00000002-78E2-7049-982D-8A80842D2E95}"/>
              </c:ext>
            </c:extLst>
          </c:dPt>
          <c:dPt>
            <c:idx val="4"/>
            <c:invertIfNegative val="0"/>
            <c:bubble3D val="0"/>
            <c:spPr>
              <a:solidFill>
                <a:srgbClr val="64B44B"/>
              </a:solidFill>
              <a:ln>
                <a:noFill/>
              </a:ln>
              <a:effectLst/>
            </c:spPr>
            <c:extLst>
              <c:ext xmlns:c16="http://schemas.microsoft.com/office/drawing/2014/chart" uri="{C3380CC4-5D6E-409C-BE32-E72D297353CC}">
                <c16:uniqueId val="{00000072-4D53-FC42-B435-1ACAC5982E96}"/>
              </c:ext>
            </c:extLst>
          </c:dPt>
          <c:dPt>
            <c:idx val="5"/>
            <c:invertIfNegative val="0"/>
            <c:bubble3D val="0"/>
            <c:spPr>
              <a:solidFill>
                <a:srgbClr val="2BA8B0"/>
              </a:solidFill>
              <a:ln>
                <a:noFill/>
              </a:ln>
              <a:effectLst/>
            </c:spPr>
            <c:extLst>
              <c:ext xmlns:c16="http://schemas.microsoft.com/office/drawing/2014/chart" uri="{C3380CC4-5D6E-409C-BE32-E72D297353CC}">
                <c16:uniqueId val="{00000077-4D53-FC42-B435-1ACAC5982E96}"/>
              </c:ext>
            </c:extLst>
          </c:dPt>
          <c:dPt>
            <c:idx val="6"/>
            <c:invertIfNegative val="0"/>
            <c:bubble3D val="0"/>
            <c:spPr>
              <a:solidFill>
                <a:srgbClr val="2BA8B0"/>
              </a:solidFill>
              <a:ln>
                <a:noFill/>
              </a:ln>
              <a:effectLst/>
            </c:spPr>
            <c:extLst>
              <c:ext xmlns:c16="http://schemas.microsoft.com/office/drawing/2014/chart" uri="{C3380CC4-5D6E-409C-BE32-E72D297353CC}">
                <c16:uniqueId val="{0000007C-4D53-FC42-B435-1ACAC5982E96}"/>
              </c:ext>
            </c:extLst>
          </c:dPt>
          <c:dPt>
            <c:idx val="7"/>
            <c:invertIfNegative val="0"/>
            <c:bubble3D val="0"/>
            <c:spPr>
              <a:solidFill>
                <a:srgbClr val="2BA8B0"/>
              </a:solidFill>
              <a:ln>
                <a:noFill/>
              </a:ln>
              <a:effectLst/>
            </c:spPr>
            <c:extLst>
              <c:ext xmlns:c16="http://schemas.microsoft.com/office/drawing/2014/chart" uri="{C3380CC4-5D6E-409C-BE32-E72D297353CC}">
                <c16:uniqueId val="{00000081-4D53-FC42-B435-1ACAC5982E96}"/>
              </c:ext>
            </c:extLst>
          </c:dPt>
          <c:dPt>
            <c:idx val="8"/>
            <c:invertIfNegative val="0"/>
            <c:bubble3D val="0"/>
            <c:spPr>
              <a:solidFill>
                <a:srgbClr val="2BA8B0"/>
              </a:solidFill>
              <a:ln>
                <a:noFill/>
              </a:ln>
              <a:effectLst/>
            </c:spPr>
            <c:extLst>
              <c:ext xmlns:c16="http://schemas.microsoft.com/office/drawing/2014/chart" uri="{C3380CC4-5D6E-409C-BE32-E72D297353CC}">
                <c16:uniqueId val="{00000086-4D53-FC42-B435-1ACAC5982E96}"/>
              </c:ext>
            </c:extLst>
          </c:dPt>
          <c:dPt>
            <c:idx val="9"/>
            <c:invertIfNegative val="0"/>
            <c:bubble3D val="0"/>
            <c:spPr>
              <a:solidFill>
                <a:srgbClr val="2BA8B0"/>
              </a:solidFill>
              <a:ln>
                <a:noFill/>
              </a:ln>
              <a:effectLst/>
            </c:spPr>
            <c:extLst>
              <c:ext xmlns:c16="http://schemas.microsoft.com/office/drawing/2014/chart" uri="{C3380CC4-5D6E-409C-BE32-E72D297353CC}">
                <c16:uniqueId val="{0000008B-4D53-FC42-B435-1ACAC5982E96}"/>
              </c:ext>
            </c:extLst>
          </c:dPt>
          <c:dPt>
            <c:idx val="10"/>
            <c:invertIfNegative val="0"/>
            <c:bubble3D val="0"/>
            <c:spPr>
              <a:solidFill>
                <a:srgbClr val="2BA8B0"/>
              </a:solidFill>
              <a:ln>
                <a:noFill/>
              </a:ln>
              <a:effectLst/>
            </c:spPr>
            <c:extLst>
              <c:ext xmlns:c16="http://schemas.microsoft.com/office/drawing/2014/chart" uri="{C3380CC4-5D6E-409C-BE32-E72D297353CC}">
                <c16:uniqueId val="{00000090-4D53-FC42-B435-1ACAC5982E96}"/>
              </c:ext>
            </c:extLst>
          </c:dPt>
          <c:dPt>
            <c:idx val="11"/>
            <c:invertIfNegative val="0"/>
            <c:bubble3D val="0"/>
            <c:spPr>
              <a:solidFill>
                <a:srgbClr val="2BA8B0"/>
              </a:solidFill>
              <a:ln>
                <a:noFill/>
              </a:ln>
              <a:effectLst/>
            </c:spPr>
            <c:extLst>
              <c:ext xmlns:c16="http://schemas.microsoft.com/office/drawing/2014/chart" uri="{C3380CC4-5D6E-409C-BE32-E72D297353CC}">
                <c16:uniqueId val="{00000095-4D53-FC42-B435-1ACAC5982E96}"/>
              </c:ext>
            </c:extLst>
          </c:dPt>
          <c:dPt>
            <c:idx val="12"/>
            <c:invertIfNegative val="0"/>
            <c:bubble3D val="0"/>
            <c:spPr>
              <a:solidFill>
                <a:srgbClr val="2BA8B0"/>
              </a:solidFill>
              <a:ln>
                <a:noFill/>
              </a:ln>
              <a:effectLst/>
            </c:spPr>
            <c:extLst>
              <c:ext xmlns:c16="http://schemas.microsoft.com/office/drawing/2014/chart" uri="{C3380CC4-5D6E-409C-BE32-E72D297353CC}">
                <c16:uniqueId val="{0000009A-4D53-FC42-B435-1ACAC5982E96}"/>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I förskolan tränas mitt barn att ta ansvar</c:v>
                </c:pt>
                <c:pt idx="1">
                  <c:v>Mitt barns tankar och intressen tas till vara</c:v>
                </c:pt>
                <c:pt idx="2">
                  <c:v> </c:v>
                </c:pt>
                <c:pt idx="3">
                  <c:v> </c:v>
                </c:pt>
                <c:pt idx="4">
                  <c:v> </c:v>
                </c:pt>
                <c:pt idx="5">
                  <c:v> </c:v>
                </c:pt>
                <c:pt idx="6">
                  <c:v>Mitt barn är tryggt i förskolan</c:v>
                </c:pt>
                <c:pt idx="7">
                  <c:v>Förskolan arbetar med att förebygga och motverka diskriminering och kränkande handlingar</c:v>
                </c:pt>
                <c:pt idx="8">
                  <c:v>Mitt barn trivs i förskolan</c:v>
                </c:pt>
                <c:pt idx="9">
                  <c:v>Det finns ett respektfullt förhållningssätt mellan personal och barn på förskolan</c:v>
                </c:pt>
                <c:pt idx="10">
                  <c:v> </c:v>
                </c:pt>
                <c:pt idx="11">
                  <c:v> </c:v>
                </c:pt>
                <c:pt idx="12">
                  <c:v> </c:v>
                </c:pt>
                <c:pt idx="13">
                  <c:v> </c:v>
                </c:pt>
              </c:strCache>
            </c:strRef>
          </c:cat>
          <c:val>
            <c:numRef>
              <c:f>Sheet1!$D$2:$D$15</c:f>
              <c:numCache>
                <c:formatCode>General</c:formatCode>
                <c:ptCount val="14"/>
                <c:pt idx="0">
                  <c:v>3.8667</c:v>
                </c:pt>
                <c:pt idx="1">
                  <c:v>3.8571</c:v>
                </c:pt>
                <c:pt idx="6">
                  <c:v>3.8</c:v>
                </c:pt>
                <c:pt idx="7">
                  <c:v>3.8667</c:v>
                </c:pt>
                <c:pt idx="8">
                  <c:v>3.7333</c:v>
                </c:pt>
                <c:pt idx="9">
                  <c:v>3.8667</c:v>
                </c:pt>
              </c:numCache>
            </c:numRef>
          </c:val>
          <c:extLst>
            <c:ext xmlns:c16="http://schemas.microsoft.com/office/drawing/2014/chart" uri="{C3380CC4-5D6E-409C-BE32-E72D297353CC}">
              <c16:uniqueId val="{00000032-46B7-8946-99C7-0AFAA3A00794}"/>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0.0667</c:v>
                </c:pt>
                <c:pt idx="2">
                  <c:v>0.0667</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0.25</c:v>
                </c:pt>
                <c:pt idx="1">
                  <c:v>0.1333</c:v>
                </c:pt>
                <c:pt idx="2">
                  <c:v>0.2</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0.6875</c:v>
                </c:pt>
                <c:pt idx="1">
                  <c:v>0.6</c:v>
                </c:pt>
                <c:pt idx="2">
                  <c:v>0.5333</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0.0625</c:v>
                </c:pt>
                <c:pt idx="1">
                  <c:v>0.2</c:v>
                </c:pt>
                <c:pt idx="2">
                  <c:v>0.2</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0.125</c:v>
                </c:pt>
                <c:pt idx="1">
                  <c:v>0.0</c:v>
                </c:pt>
                <c:pt idx="2">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0.8125</c:v>
                </c:pt>
                <c:pt idx="1">
                  <c:v>0.7333</c:v>
                </c:pt>
                <c:pt idx="2">
                  <c:v>0.8667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0.0625</c:v>
                </c:pt>
                <c:pt idx="1">
                  <c:v>0.2667</c:v>
                </c:pt>
                <c:pt idx="2">
                  <c:v>0.1333</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2024</c:v>
                </c:pt>
              </c:strCache>
            </c:strRef>
          </c:tx>
          <c:spPr>
            <a:solidFill>
              <a:srgbClr val="008C8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152B-4F48-A729-5E310262888C}"/>
              </c:ext>
            </c:extLst>
          </c:dPt>
          <c:dPt>
            <c:idx val="1"/>
            <c:invertIfNegative val="0"/>
            <c:bubble3D val="0"/>
            <c:spPr>
              <a:solidFill>
                <a:srgbClr val="C00000"/>
              </a:solidFill>
              <a:ln>
                <a:noFill/>
              </a:ln>
              <a:effectLst/>
            </c:spPr>
            <c:extLst>
              <c:ext xmlns:c16="http://schemas.microsoft.com/office/drawing/2014/chart" uri="{C3380CC4-5D6E-409C-BE32-E72D297353CC}">
                <c16:uniqueId val="{00000003-152B-4F48-A729-5E310262888C}"/>
              </c:ext>
            </c:extLst>
          </c:dPt>
          <c:dPt>
            <c:idx val="2"/>
            <c:invertIfNegative val="0"/>
            <c:bubble3D val="0"/>
            <c:spPr>
              <a:solidFill>
                <a:srgbClr val="C8410A"/>
              </a:solidFill>
              <a:ln>
                <a:noFill/>
              </a:ln>
              <a:effectLst/>
            </c:spPr>
            <c:extLst>
              <c:ext xmlns:c16="http://schemas.microsoft.com/office/drawing/2014/chart" uri="{C3380CC4-5D6E-409C-BE32-E72D297353CC}">
                <c16:uniqueId val="{00000005-152B-4F48-A729-5E310262888C}"/>
              </c:ext>
            </c:extLst>
          </c:dPt>
          <c:dPt>
            <c:idx val="3"/>
            <c:invertIfNegative val="0"/>
            <c:bubble3D val="0"/>
            <c:spPr>
              <a:solidFill>
                <a:srgbClr val="385722"/>
              </a:solidFill>
              <a:ln>
                <a:noFill/>
              </a:ln>
              <a:effectLst/>
            </c:spPr>
            <c:extLst>
              <c:ext xmlns:c16="http://schemas.microsoft.com/office/drawing/2014/chart" uri="{C3380CC4-5D6E-409C-BE32-E72D297353CC}">
                <c16:uniqueId val="{00000007-152B-4F48-A729-5E310262888C}"/>
              </c:ext>
            </c:extLst>
          </c:dPt>
          <c:dPt>
            <c:idx val="4"/>
            <c:invertIfNegative val="0"/>
            <c:bubble3D val="0"/>
            <c:spPr>
              <a:solidFill>
                <a:srgbClr val="385722"/>
              </a:solidFill>
              <a:ln>
                <a:noFill/>
              </a:ln>
              <a:effectLst/>
            </c:spPr>
            <c:extLst>
              <c:ext xmlns:c16="http://schemas.microsoft.com/office/drawing/2014/chart" uri="{C3380CC4-5D6E-409C-BE32-E72D297353CC}">
                <c16:uniqueId val="{00000009-152B-4F48-A729-5E310262888C}"/>
              </c:ext>
            </c:extLst>
          </c:dPt>
          <c:dPt>
            <c:idx val="5"/>
            <c:invertIfNegative val="0"/>
            <c:bubble3D val="0"/>
            <c:spPr>
              <a:solidFill>
                <a:srgbClr val="385722"/>
              </a:solidFill>
              <a:ln>
                <a:noFill/>
              </a:ln>
              <a:effectLst/>
            </c:spPr>
            <c:extLst>
              <c:ext xmlns:c16="http://schemas.microsoft.com/office/drawing/2014/chart" uri="{C3380CC4-5D6E-409C-BE32-E72D297353CC}">
                <c16:uniqueId val="{0000000B-152B-4F48-A729-5E310262888C}"/>
              </c:ext>
            </c:extLst>
          </c:dPt>
          <c:dPt>
            <c:idx val="6"/>
            <c:invertIfNegative val="0"/>
            <c:bubble3D val="0"/>
            <c:spPr>
              <a:solidFill>
                <a:srgbClr val="385722"/>
              </a:solidFill>
              <a:ln>
                <a:noFill/>
              </a:ln>
              <a:effectLst/>
            </c:spPr>
            <c:extLst>
              <c:ext xmlns:c16="http://schemas.microsoft.com/office/drawing/2014/chart" uri="{C3380CC4-5D6E-409C-BE32-E72D297353CC}">
                <c16:uniqueId val="{0000000D-152B-4F48-A729-5E310262888C}"/>
              </c:ext>
            </c:extLst>
          </c:dPt>
          <c:dPt>
            <c:idx val="7"/>
            <c:invertIfNegative val="0"/>
            <c:bubble3D val="0"/>
            <c:spPr>
              <a:solidFill>
                <a:srgbClr val="385722"/>
              </a:solidFill>
              <a:ln>
                <a:noFill/>
              </a:ln>
              <a:effectLst/>
            </c:spPr>
            <c:extLst>
              <c:ext xmlns:c16="http://schemas.microsoft.com/office/drawing/2014/chart" uri="{C3380CC4-5D6E-409C-BE32-E72D297353CC}">
                <c16:uniqueId val="{00000070-8485-9F47-8124-1E0A2AD485F9}"/>
              </c:ext>
            </c:extLst>
          </c:dPt>
          <c:dPt>
            <c:idx val="8"/>
            <c:invertIfNegative val="0"/>
            <c:bubble3D val="0"/>
            <c:spPr>
              <a:solidFill>
                <a:srgbClr val="309544"/>
              </a:solidFill>
              <a:ln>
                <a:noFill/>
              </a:ln>
              <a:effectLst/>
            </c:spPr>
            <c:extLst>
              <c:ext xmlns:c16="http://schemas.microsoft.com/office/drawing/2014/chart" uri="{C3380CC4-5D6E-409C-BE32-E72D297353CC}">
                <c16:uniqueId val="{00000038-9D19-3A4C-A010-DD08D32C65F9}"/>
              </c:ext>
            </c:extLst>
          </c:dPt>
          <c:dPt>
            <c:idx val="9"/>
            <c:invertIfNegative val="0"/>
            <c:bubble3D val="0"/>
            <c:spPr>
              <a:solidFill>
                <a:srgbClr val="309544"/>
              </a:solidFill>
              <a:ln>
                <a:noFill/>
              </a:ln>
              <a:effectLst/>
            </c:spPr>
            <c:extLst>
              <c:ext xmlns:c16="http://schemas.microsoft.com/office/drawing/2014/chart" uri="{C3380CC4-5D6E-409C-BE32-E72D297353CC}">
                <c16:uniqueId val="{00000039-9D19-3A4C-A010-DD08D32C65F9}"/>
              </c:ext>
            </c:extLst>
          </c:dPt>
          <c:dPt>
            <c:idx val="10"/>
            <c:invertIfNegative val="0"/>
            <c:bubble3D val="0"/>
            <c:spPr>
              <a:solidFill>
                <a:srgbClr val="309544"/>
              </a:solidFill>
              <a:ln>
                <a:noFill/>
              </a:ln>
              <a:effectLst/>
            </c:spPr>
            <c:extLst>
              <c:ext xmlns:c16="http://schemas.microsoft.com/office/drawing/2014/chart" uri="{C3380CC4-5D6E-409C-BE32-E72D297353CC}">
                <c16:uniqueId val="{00000049-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förskolans rektor</c:v>
                </c:pt>
                <c:pt idx="1">
                  <c:v>Mitt barn har kompetent personal</c:v>
                </c:pt>
                <c:pt idx="2">
                  <c:v> </c:v>
                </c:pt>
                <c:pt idx="3">
                  <c:v>Förskolan ger mig möjlighet att vara med och diskutera hur mitt barn stöds på bästa sätt</c:v>
                </c:pt>
                <c:pt idx="4">
                  <c:v>Förskolan har informerat om hur de arbetar utifrån läroplanen</c:v>
                </c:pt>
                <c:pt idx="5">
                  <c:v>Jag vet vem på förskolan jag ska vända mig till med olika frågor eller problem</c:v>
                </c:pt>
                <c:pt idx="6">
                  <c:v>Jag får tydlig information om hur mitt barn utvecklas</c:v>
                </c:pt>
                <c:pt idx="7">
                  <c:v> </c:v>
                </c:pt>
                <c:pt idx="8">
                  <c:v> </c:v>
                </c:pt>
                <c:pt idx="9">
                  <c:v> </c:v>
                </c:pt>
                <c:pt idx="10">
                  <c:v> </c:v>
                </c:pt>
                <c:pt idx="11">
                  <c:v> </c:v>
                </c:pt>
                <c:pt idx="12">
                  <c:v> </c:v>
                </c:pt>
                <c:pt idx="13">
                  <c:v> </c:v>
                </c:pt>
              </c:strCache>
            </c:strRef>
          </c:cat>
          <c:val>
            <c:numRef>
              <c:f>Sheet1!$B$2:$B$15</c:f>
              <c:numCache>
                <c:formatCode>General</c:formatCode>
                <c:ptCount val="14"/>
                <c:pt idx="0">
                  <c:v>3.75</c:v>
                </c:pt>
                <c:pt idx="1">
                  <c:v>3.625</c:v>
                </c:pt>
                <c:pt idx="3">
                  <c:v>3.625</c:v>
                </c:pt>
                <c:pt idx="4">
                  <c:v>3.6875</c:v>
                </c:pt>
                <c:pt idx="5">
                  <c:v>3.75</c:v>
                </c:pt>
                <c:pt idx="6">
                  <c:v>3.75</c:v>
                </c:pt>
              </c:numCache>
            </c:numRef>
          </c:val>
          <c:extLst>
            <c:ext xmlns:c16="http://schemas.microsoft.com/office/drawing/2014/chart" uri="{C3380CC4-5D6E-409C-BE32-E72D297353CC}">
              <c16:uniqueId val="{0000000E-152B-4F48-A729-5E310262888C}"/>
            </c:ext>
          </c:extLst>
        </c:ser>
        <c:ser>
          <c:idx val="1"/>
          <c:order val="1"/>
          <c:tx>
            <c:strRef>
              <c:f>Sheet1!$C$1</c:f>
              <c:strCache>
                <c:ptCount val="1"/>
                <c:pt idx="0">
                  <c:v>2023</c:v>
                </c:pt>
              </c:strCache>
            </c:strRef>
          </c:tx>
          <c:spPr>
            <a:solidFill>
              <a:srgbClr val="2AA8B0"/>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0-152B-4F48-A729-5E310262888C}"/>
              </c:ext>
            </c:extLst>
          </c:dPt>
          <c:dPt>
            <c:idx val="1"/>
            <c:invertIfNegative val="0"/>
            <c:bubble3D val="0"/>
            <c:spPr>
              <a:solidFill>
                <a:srgbClr val="C84108"/>
              </a:solidFill>
              <a:ln>
                <a:noFill/>
              </a:ln>
              <a:effectLst/>
            </c:spPr>
            <c:extLst>
              <c:ext xmlns:c16="http://schemas.microsoft.com/office/drawing/2014/chart" uri="{C3380CC4-5D6E-409C-BE32-E72D297353CC}">
                <c16:uniqueId val="{00000012-152B-4F48-A729-5E310262888C}"/>
              </c:ext>
            </c:extLst>
          </c:dPt>
          <c:dPt>
            <c:idx val="2"/>
            <c:invertIfNegative val="0"/>
            <c:bubble3D val="0"/>
            <c:spPr>
              <a:solidFill>
                <a:srgbClr val="EA5901"/>
              </a:solidFill>
              <a:ln>
                <a:noFill/>
              </a:ln>
              <a:effectLst/>
            </c:spPr>
            <c:extLst>
              <c:ext xmlns:c16="http://schemas.microsoft.com/office/drawing/2014/chart" uri="{C3380CC4-5D6E-409C-BE32-E72D297353CC}">
                <c16:uniqueId val="{00000014-152B-4F48-A729-5E310262888C}"/>
              </c:ext>
            </c:extLst>
          </c:dPt>
          <c:dPt>
            <c:idx val="3"/>
            <c:invertIfNegative val="0"/>
            <c:bubble3D val="0"/>
            <c:spPr>
              <a:solidFill>
                <a:srgbClr val="3B9545"/>
              </a:solidFill>
              <a:ln>
                <a:noFill/>
              </a:ln>
              <a:effectLst/>
            </c:spPr>
            <c:extLst>
              <c:ext xmlns:c16="http://schemas.microsoft.com/office/drawing/2014/chart" uri="{C3380CC4-5D6E-409C-BE32-E72D297353CC}">
                <c16:uniqueId val="{00000016-152B-4F48-A729-5E310262888C}"/>
              </c:ext>
            </c:extLst>
          </c:dPt>
          <c:dPt>
            <c:idx val="4"/>
            <c:invertIfNegative val="0"/>
            <c:bubble3D val="0"/>
            <c:spPr>
              <a:solidFill>
                <a:srgbClr val="3B9545"/>
              </a:solidFill>
              <a:ln>
                <a:noFill/>
              </a:ln>
              <a:effectLst/>
            </c:spPr>
            <c:extLst>
              <c:ext xmlns:c16="http://schemas.microsoft.com/office/drawing/2014/chart" uri="{C3380CC4-5D6E-409C-BE32-E72D297353CC}">
                <c16:uniqueId val="{00000018-152B-4F48-A729-5E310262888C}"/>
              </c:ext>
            </c:extLst>
          </c:dPt>
          <c:dPt>
            <c:idx val="5"/>
            <c:invertIfNegative val="0"/>
            <c:bubble3D val="0"/>
            <c:spPr>
              <a:solidFill>
                <a:srgbClr val="3B9545"/>
              </a:solidFill>
              <a:ln>
                <a:noFill/>
              </a:ln>
              <a:effectLst/>
            </c:spPr>
            <c:extLst>
              <c:ext xmlns:c16="http://schemas.microsoft.com/office/drawing/2014/chart" uri="{C3380CC4-5D6E-409C-BE32-E72D297353CC}">
                <c16:uniqueId val="{0000001A-152B-4F48-A729-5E310262888C}"/>
              </c:ext>
            </c:extLst>
          </c:dPt>
          <c:dPt>
            <c:idx val="6"/>
            <c:invertIfNegative val="0"/>
            <c:bubble3D val="0"/>
            <c:spPr>
              <a:solidFill>
                <a:srgbClr val="3B9545"/>
              </a:solidFill>
              <a:ln>
                <a:noFill/>
              </a:ln>
              <a:effectLst/>
            </c:spPr>
            <c:extLst>
              <c:ext xmlns:c16="http://schemas.microsoft.com/office/drawing/2014/chart" uri="{C3380CC4-5D6E-409C-BE32-E72D297353CC}">
                <c16:uniqueId val="{0000001C-152B-4F48-A729-5E310262888C}"/>
              </c:ext>
            </c:extLst>
          </c:dPt>
          <c:dPt>
            <c:idx val="7"/>
            <c:invertIfNegative val="0"/>
            <c:bubble3D val="0"/>
            <c:spPr>
              <a:solidFill>
                <a:srgbClr val="3B9545"/>
              </a:solidFill>
              <a:ln>
                <a:noFill/>
              </a:ln>
              <a:effectLst/>
            </c:spPr>
            <c:extLst>
              <c:ext xmlns:c16="http://schemas.microsoft.com/office/drawing/2014/chart" uri="{C3380CC4-5D6E-409C-BE32-E72D297353CC}">
                <c16:uniqueId val="{0000006F-8485-9F47-8124-1E0A2AD485F9}"/>
              </c:ext>
            </c:extLst>
          </c:dPt>
          <c:dPt>
            <c:idx val="8"/>
            <c:invertIfNegative val="0"/>
            <c:bubble3D val="0"/>
            <c:spPr>
              <a:solidFill>
                <a:srgbClr val="64B44B"/>
              </a:solidFill>
              <a:ln>
                <a:noFill/>
              </a:ln>
              <a:effectLst/>
            </c:spPr>
            <c:extLst>
              <c:ext xmlns:c16="http://schemas.microsoft.com/office/drawing/2014/chart" uri="{C3380CC4-5D6E-409C-BE32-E72D297353CC}">
                <c16:uniqueId val="{0000003A-9D19-3A4C-A010-DD08D32C65F9}"/>
              </c:ext>
            </c:extLst>
          </c:dPt>
          <c:dPt>
            <c:idx val="9"/>
            <c:invertIfNegative val="0"/>
            <c:bubble3D val="0"/>
            <c:spPr>
              <a:solidFill>
                <a:srgbClr val="64B44B"/>
              </a:solidFill>
              <a:ln>
                <a:noFill/>
              </a:ln>
              <a:effectLst/>
            </c:spPr>
            <c:extLst>
              <c:ext xmlns:c16="http://schemas.microsoft.com/office/drawing/2014/chart" uri="{C3380CC4-5D6E-409C-BE32-E72D297353CC}">
                <c16:uniqueId val="{0000003B-9D19-3A4C-A010-DD08D32C65F9}"/>
              </c:ext>
            </c:extLst>
          </c:dPt>
          <c:dPt>
            <c:idx val="10"/>
            <c:invertIfNegative val="0"/>
            <c:bubble3D val="0"/>
            <c:spPr>
              <a:solidFill>
                <a:srgbClr val="64B44B"/>
              </a:solidFill>
              <a:ln>
                <a:noFill/>
              </a:ln>
              <a:effectLst/>
            </c:spPr>
            <c:extLst>
              <c:ext xmlns:c16="http://schemas.microsoft.com/office/drawing/2014/chart" uri="{C3380CC4-5D6E-409C-BE32-E72D297353CC}">
                <c16:uniqueId val="{0000004A-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förskolans rektor</c:v>
                </c:pt>
                <c:pt idx="1">
                  <c:v>Mitt barn har kompetent personal</c:v>
                </c:pt>
                <c:pt idx="2">
                  <c:v> </c:v>
                </c:pt>
                <c:pt idx="3">
                  <c:v>Förskolan ger mig möjlighet att vara med och diskutera hur mitt barn stöds på bästa sätt</c:v>
                </c:pt>
                <c:pt idx="4">
                  <c:v>Förskolan har informerat om hur de arbetar utifrån läroplanen</c:v>
                </c:pt>
                <c:pt idx="5">
                  <c:v>Jag vet vem på förskolan jag ska vända mig till med olika frågor eller problem</c:v>
                </c:pt>
                <c:pt idx="6">
                  <c:v>Jag får tydlig information om hur mitt barn utvecklas</c:v>
                </c:pt>
                <c:pt idx="7">
                  <c:v> </c:v>
                </c:pt>
                <c:pt idx="8">
                  <c:v> </c:v>
                </c:pt>
                <c:pt idx="9">
                  <c:v> </c:v>
                </c:pt>
                <c:pt idx="10">
                  <c:v> </c:v>
                </c:pt>
                <c:pt idx="11">
                  <c:v> </c:v>
                </c:pt>
                <c:pt idx="12">
                  <c:v> </c:v>
                </c:pt>
                <c:pt idx="13">
                  <c:v> </c:v>
                </c:pt>
              </c:strCache>
            </c:strRef>
          </c:cat>
          <c:val>
            <c:numRef>
              <c:f>Sheet1!$C$2:$C$15</c:f>
              <c:numCache>
                <c:formatCode>General</c:formatCode>
                <c:ptCount val="14"/>
                <c:pt idx="0">
                  <c:v>3.4</c:v>
                </c:pt>
                <c:pt idx="1">
                  <c:v>3.7143</c:v>
                </c:pt>
                <c:pt idx="3">
                  <c:v>3.6</c:v>
                </c:pt>
                <c:pt idx="4">
                  <c:v>3.4375</c:v>
                </c:pt>
                <c:pt idx="5">
                  <c:v>3.8125</c:v>
                </c:pt>
                <c:pt idx="6">
                  <c:v>3.7333</c:v>
                </c:pt>
              </c:numCache>
            </c:numRef>
          </c:val>
          <c:extLst>
            <c:ext xmlns:c16="http://schemas.microsoft.com/office/drawing/2014/chart" uri="{C3380CC4-5D6E-409C-BE32-E72D297353CC}">
              <c16:uniqueId val="{0000001D-152B-4F48-A729-5E310262888C}"/>
            </c:ext>
          </c:extLst>
        </c:ser>
        <c:ser>
          <c:idx val="2"/>
          <c:order val="2"/>
          <c:tx>
            <c:strRef>
              <c:f>Sheet1!$D$1</c:f>
              <c:strCache>
                <c:ptCount val="1"/>
                <c:pt idx="0">
                  <c:v>2022</c:v>
                </c:pt>
              </c:strCache>
            </c:strRef>
          </c:tx>
          <c:spPr>
            <a:solidFill>
              <a:srgbClr val="8DC5CB"/>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1F-152B-4F48-A729-5E310262888C}"/>
              </c:ext>
            </c:extLst>
          </c:dPt>
          <c:dPt>
            <c:idx val="1"/>
            <c:invertIfNegative val="0"/>
            <c:bubble3D val="0"/>
            <c:spPr>
              <a:solidFill>
                <a:srgbClr val="EA5900"/>
              </a:solidFill>
              <a:ln>
                <a:noFill/>
              </a:ln>
              <a:effectLst/>
            </c:spPr>
            <c:extLst>
              <c:ext xmlns:c16="http://schemas.microsoft.com/office/drawing/2014/chart" uri="{C3380CC4-5D6E-409C-BE32-E72D297353CC}">
                <c16:uniqueId val="{00000021-152B-4F48-A729-5E310262888C}"/>
              </c:ext>
            </c:extLst>
          </c:dPt>
          <c:dPt>
            <c:idx val="2"/>
            <c:invertIfNegative val="0"/>
            <c:bubble3D val="0"/>
            <c:spPr>
              <a:solidFill>
                <a:srgbClr val="F2955A"/>
              </a:solidFill>
              <a:ln>
                <a:noFill/>
              </a:ln>
              <a:effectLst/>
            </c:spPr>
            <c:extLst>
              <c:ext xmlns:c16="http://schemas.microsoft.com/office/drawing/2014/chart" uri="{C3380CC4-5D6E-409C-BE32-E72D297353CC}">
                <c16:uniqueId val="{00000023-152B-4F48-A729-5E310262888C}"/>
              </c:ext>
            </c:extLst>
          </c:dPt>
          <c:dPt>
            <c:idx val="3"/>
            <c:invertIfNegative val="0"/>
            <c:bubble3D val="0"/>
            <c:spPr>
              <a:solidFill>
                <a:srgbClr val="64B44B"/>
              </a:solidFill>
              <a:ln>
                <a:noFill/>
              </a:ln>
              <a:effectLst/>
            </c:spPr>
            <c:extLst>
              <c:ext xmlns:c16="http://schemas.microsoft.com/office/drawing/2014/chart" uri="{C3380CC4-5D6E-409C-BE32-E72D297353CC}">
                <c16:uniqueId val="{00000025-152B-4F48-A729-5E310262888C}"/>
              </c:ext>
            </c:extLst>
          </c:dPt>
          <c:dPt>
            <c:idx val="4"/>
            <c:invertIfNegative val="0"/>
            <c:bubble3D val="0"/>
            <c:spPr>
              <a:solidFill>
                <a:srgbClr val="64B44B"/>
              </a:solidFill>
              <a:ln>
                <a:noFill/>
              </a:ln>
              <a:effectLst/>
            </c:spPr>
            <c:extLst>
              <c:ext xmlns:c16="http://schemas.microsoft.com/office/drawing/2014/chart" uri="{C3380CC4-5D6E-409C-BE32-E72D297353CC}">
                <c16:uniqueId val="{00000027-152B-4F48-A729-5E310262888C}"/>
              </c:ext>
            </c:extLst>
          </c:dPt>
          <c:dPt>
            <c:idx val="5"/>
            <c:invertIfNegative val="0"/>
            <c:bubble3D val="0"/>
            <c:spPr>
              <a:solidFill>
                <a:srgbClr val="64B44B"/>
              </a:solidFill>
              <a:ln>
                <a:noFill/>
              </a:ln>
              <a:effectLst/>
            </c:spPr>
            <c:extLst>
              <c:ext xmlns:c16="http://schemas.microsoft.com/office/drawing/2014/chart" uri="{C3380CC4-5D6E-409C-BE32-E72D297353CC}">
                <c16:uniqueId val="{00000029-152B-4F48-A729-5E310262888C}"/>
              </c:ext>
            </c:extLst>
          </c:dPt>
          <c:dPt>
            <c:idx val="6"/>
            <c:invertIfNegative val="0"/>
            <c:bubble3D val="0"/>
            <c:spPr>
              <a:solidFill>
                <a:srgbClr val="64B44B"/>
              </a:solidFill>
              <a:ln>
                <a:noFill/>
              </a:ln>
              <a:effectLst/>
            </c:spPr>
            <c:extLst>
              <c:ext xmlns:c16="http://schemas.microsoft.com/office/drawing/2014/chart" uri="{C3380CC4-5D6E-409C-BE32-E72D297353CC}">
                <c16:uniqueId val="{0000002B-152B-4F48-A729-5E310262888C}"/>
              </c:ext>
            </c:extLst>
          </c:dPt>
          <c:dPt>
            <c:idx val="7"/>
            <c:invertIfNegative val="0"/>
            <c:bubble3D val="0"/>
            <c:spPr>
              <a:solidFill>
                <a:srgbClr val="64B44B"/>
              </a:solidFill>
              <a:ln>
                <a:noFill/>
              </a:ln>
              <a:effectLst/>
            </c:spPr>
            <c:extLst>
              <c:ext xmlns:c16="http://schemas.microsoft.com/office/drawing/2014/chart" uri="{C3380CC4-5D6E-409C-BE32-E72D297353CC}">
                <c16:uniqueId val="{0000006E-8485-9F47-8124-1E0A2AD485F9}"/>
              </c:ext>
            </c:extLst>
          </c:dPt>
          <c:dPt>
            <c:idx val="8"/>
            <c:invertIfNegative val="0"/>
            <c:bubble3D val="0"/>
            <c:spPr>
              <a:solidFill>
                <a:srgbClr val="9DCC8F"/>
              </a:solidFill>
              <a:ln>
                <a:noFill/>
              </a:ln>
              <a:effectLst/>
            </c:spPr>
            <c:extLst>
              <c:ext xmlns:c16="http://schemas.microsoft.com/office/drawing/2014/chart" uri="{C3380CC4-5D6E-409C-BE32-E72D297353CC}">
                <c16:uniqueId val="{0000003C-9D19-3A4C-A010-DD08D32C65F9}"/>
              </c:ext>
            </c:extLst>
          </c:dPt>
          <c:dPt>
            <c:idx val="9"/>
            <c:invertIfNegative val="0"/>
            <c:bubble3D val="0"/>
            <c:spPr>
              <a:solidFill>
                <a:srgbClr val="9DCC8F"/>
              </a:solidFill>
              <a:ln>
                <a:noFill/>
              </a:ln>
              <a:effectLst/>
            </c:spPr>
            <c:extLst>
              <c:ext xmlns:c16="http://schemas.microsoft.com/office/drawing/2014/chart" uri="{C3380CC4-5D6E-409C-BE32-E72D297353CC}">
                <c16:uniqueId val="{0000003D-9D19-3A4C-A010-DD08D32C65F9}"/>
              </c:ext>
            </c:extLst>
          </c:dPt>
          <c:dPt>
            <c:idx val="10"/>
            <c:invertIfNegative val="0"/>
            <c:bubble3D val="0"/>
            <c:spPr>
              <a:solidFill>
                <a:srgbClr val="9DCC8F"/>
              </a:solidFill>
              <a:ln>
                <a:noFill/>
              </a:ln>
              <a:effectLst/>
            </c:spPr>
            <c:extLst>
              <c:ext xmlns:c16="http://schemas.microsoft.com/office/drawing/2014/chart" uri="{C3380CC4-5D6E-409C-BE32-E72D297353CC}">
                <c16:uniqueId val="{0000004B-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förskolans rektor</c:v>
                </c:pt>
                <c:pt idx="1">
                  <c:v>Mitt barn har kompetent personal</c:v>
                </c:pt>
                <c:pt idx="2">
                  <c:v> </c:v>
                </c:pt>
                <c:pt idx="3">
                  <c:v>Förskolan ger mig möjlighet att vara med och diskutera hur mitt barn stöds på bästa sätt</c:v>
                </c:pt>
                <c:pt idx="4">
                  <c:v>Förskolan har informerat om hur de arbetar utifrån läroplanen</c:v>
                </c:pt>
                <c:pt idx="5">
                  <c:v>Jag vet vem på förskolan jag ska vända mig till med olika frågor eller problem</c:v>
                </c:pt>
                <c:pt idx="6">
                  <c:v>Jag får tydlig information om hur mitt barn utvecklas</c:v>
                </c:pt>
                <c:pt idx="7">
                  <c:v> </c:v>
                </c:pt>
                <c:pt idx="8">
                  <c:v> </c:v>
                </c:pt>
                <c:pt idx="9">
                  <c:v> </c:v>
                </c:pt>
                <c:pt idx="10">
                  <c:v> </c:v>
                </c:pt>
                <c:pt idx="11">
                  <c:v> </c:v>
                </c:pt>
                <c:pt idx="12">
                  <c:v> </c:v>
                </c:pt>
                <c:pt idx="13">
                  <c:v> </c:v>
                </c:pt>
              </c:strCache>
            </c:strRef>
          </c:cat>
          <c:val>
            <c:numRef>
              <c:f>Sheet1!$D$2:$D$15</c:f>
              <c:numCache>
                <c:formatCode>General</c:formatCode>
                <c:ptCount val="14"/>
                <c:pt idx="0">
                  <c:v>3.7333</c:v>
                </c:pt>
                <c:pt idx="1">
                  <c:v>3.8</c:v>
                </c:pt>
                <c:pt idx="3">
                  <c:v>3.8667</c:v>
                </c:pt>
                <c:pt idx="4">
                  <c:v>3.8667</c:v>
                </c:pt>
                <c:pt idx="5">
                  <c:v>3.8667</c:v>
                </c:pt>
                <c:pt idx="6">
                  <c:v>3.7333</c:v>
                </c:pt>
              </c:numCache>
            </c:numRef>
          </c:val>
          <c:extLst>
            <c:ext xmlns:c16="http://schemas.microsoft.com/office/drawing/2014/chart" uri="{C3380CC4-5D6E-409C-BE32-E72D297353CC}">
              <c16:uniqueId val="{0000002C-152B-4F48-A729-5E310262888C}"/>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0.1875</c:v>
                </c:pt>
                <c:pt idx="1">
                  <c:v>0.125</c:v>
                </c:pt>
                <c:pt idx="2">
                  <c:v>0.25</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0.8125</c:v>
                </c:pt>
                <c:pt idx="1">
                  <c:v>0.875</c:v>
                </c:pt>
                <c:pt idx="2">
                  <c:v>0.75</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0.0625</c:v>
                </c:pt>
                <c:pt idx="1">
                  <c:v>0.0</c:v>
                </c:pt>
                <c:pt idx="2">
                  <c:v>0.125</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0.125</c:v>
                </c:pt>
                <c:pt idx="1">
                  <c:v>0.25</c:v>
                </c:pt>
                <c:pt idx="2">
                  <c:v>0.0</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0.8125</c:v>
                </c:pt>
                <c:pt idx="1">
                  <c:v>0.75</c:v>
                </c:pt>
                <c:pt idx="2">
                  <c:v>0.875</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0.0625</c:v>
                </c:pt>
                <c:pt idx="1">
                  <c:v>0.0</c:v>
                </c:pt>
                <c:pt idx="2">
                  <c:v>0.125</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0.0625</c:v>
                </c:pt>
                <c:pt idx="1">
                  <c:v>0.125</c:v>
                </c:pt>
                <c:pt idx="2">
                  <c:v>0.0</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0.875</c:v>
                </c:pt>
                <c:pt idx="1">
                  <c:v>0.875</c:v>
                </c:pt>
                <c:pt idx="2">
                  <c:v>0.875</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0.0625</c:v>
                </c:pt>
                <c:pt idx="1">
                  <c:v>0.0</c:v>
                </c:pt>
                <c:pt idx="2">
                  <c:v>0.125</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0.0625</c:v>
                </c:pt>
                <c:pt idx="1">
                  <c:v>0.125</c:v>
                </c:pt>
                <c:pt idx="2">
                  <c:v>0.0</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0.875</c:v>
                </c:pt>
                <c:pt idx="1">
                  <c:v>0.875</c:v>
                </c:pt>
                <c:pt idx="2">
                  <c:v>0.875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0.125</c:v>
                </c:pt>
                <c:pt idx="1">
                  <c:v>0.125</c:v>
                </c:pt>
                <c:pt idx="2">
                  <c:v>0.125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0.875</c:v>
                </c:pt>
                <c:pt idx="1">
                  <c:v>0.875</c:v>
                </c:pt>
                <c:pt idx="2">
                  <c:v>0.875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0.1875</c:v>
                </c:pt>
                <c:pt idx="1">
                  <c:v>0.0</c:v>
                </c:pt>
                <c:pt idx="2">
                  <c:v>0.375</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0.8125</c:v>
                </c:pt>
                <c:pt idx="1">
                  <c:v>1.0</c:v>
                </c:pt>
                <c:pt idx="2">
                  <c:v>0.625</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0.125</c:v>
                </c:pt>
                <c:pt idx="1">
                  <c:v>0.125</c:v>
                </c:pt>
                <c:pt idx="2">
                  <c:v>0.125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0.875</c:v>
                </c:pt>
                <c:pt idx="1">
                  <c:v>0.875</c:v>
                </c:pt>
                <c:pt idx="2">
                  <c:v>0.875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0.0625</c:v>
                </c:pt>
                <c:pt idx="1">
                  <c:v>0.0</c:v>
                </c:pt>
                <c:pt idx="2">
                  <c:v>0.125</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0.0625</c:v>
                </c:pt>
                <c:pt idx="1">
                  <c:v>0.125</c:v>
                </c:pt>
                <c:pt idx="2">
                  <c:v>0.0</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0.875</c:v>
                </c:pt>
                <c:pt idx="1">
                  <c:v>0.875</c:v>
                </c:pt>
                <c:pt idx="2">
                  <c:v>0.875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0.0625</c:v>
                </c:pt>
                <c:pt idx="1">
                  <c:v>0.0</c:v>
                </c:pt>
                <c:pt idx="2">
                  <c:v>0.125</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0.125</c:v>
                </c:pt>
                <c:pt idx="1">
                  <c:v>0.25</c:v>
                </c:pt>
                <c:pt idx="2">
                  <c:v>0.0</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0.8125</c:v>
                </c:pt>
                <c:pt idx="1">
                  <c:v>0.75</c:v>
                </c:pt>
                <c:pt idx="2">
                  <c:v>0.875</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0.125</c:v>
                </c:pt>
                <c:pt idx="1">
                  <c:v>0.125</c:v>
                </c:pt>
                <c:pt idx="2">
                  <c:v>0.125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0.875</c:v>
                </c:pt>
                <c:pt idx="1">
                  <c:v>0.875</c:v>
                </c:pt>
                <c:pt idx="2">
                  <c:v>0.875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0.0625</c:v>
                </c:pt>
                <c:pt idx="1">
                  <c:v>0.0</c:v>
                </c:pt>
                <c:pt idx="2">
                  <c:v>0.125</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0.1875</c:v>
                </c:pt>
                <c:pt idx="1">
                  <c:v>0.25</c:v>
                </c:pt>
                <c:pt idx="2">
                  <c:v>0.125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0.6875</c:v>
                </c:pt>
                <c:pt idx="1">
                  <c:v>0.625</c:v>
                </c:pt>
                <c:pt idx="2">
                  <c:v>0.75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0.0625</c:v>
                </c:pt>
                <c:pt idx="1">
                  <c:v>0.125</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0.3125</c:v>
                </c:pt>
                <c:pt idx="1">
                  <c:v>0.375</c:v>
                </c:pt>
                <c:pt idx="2">
                  <c:v>0.25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0.6875</c:v>
                </c:pt>
                <c:pt idx="1">
                  <c:v>0.625</c:v>
                </c:pt>
                <c:pt idx="2">
                  <c:v>0.75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0.125</c:v>
                </c:pt>
                <c:pt idx="1">
                  <c:v>0.125</c:v>
                </c:pt>
                <c:pt idx="2">
                  <c:v>0.125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0.8125</c:v>
                </c:pt>
                <c:pt idx="1">
                  <c:v>0.75</c:v>
                </c:pt>
                <c:pt idx="2">
                  <c:v>0.875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0.0625</c:v>
                </c:pt>
                <c:pt idx="1">
                  <c:v>0.125</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0.1875</c:v>
                </c:pt>
                <c:pt idx="1">
                  <c:v>0.125</c:v>
                </c:pt>
                <c:pt idx="2">
                  <c:v>0.25</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0.8125</c:v>
                </c:pt>
                <c:pt idx="1">
                  <c:v>0.875</c:v>
                </c:pt>
                <c:pt idx="2">
                  <c:v>0.75</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0.25</c:v>
                </c:pt>
                <c:pt idx="1">
                  <c:v>0.25</c:v>
                </c:pt>
                <c:pt idx="2">
                  <c:v>0.25</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0.75</c:v>
                </c:pt>
                <c:pt idx="1">
                  <c:v>0.75</c:v>
                </c:pt>
                <c:pt idx="2">
                  <c:v>0.75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0.25</c:v>
                </c:pt>
                <c:pt idx="1">
                  <c:v>0.25</c:v>
                </c:pt>
                <c:pt idx="2">
                  <c:v>0.25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0.75</c:v>
                </c:pt>
                <c:pt idx="1">
                  <c:v>0.75</c:v>
                </c:pt>
                <c:pt idx="2">
                  <c:v>0.75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0.375</c:v>
                </c:pt>
                <c:pt idx="1">
                  <c:v>0.375</c:v>
                </c:pt>
                <c:pt idx="2">
                  <c:v>0.375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0.625</c:v>
                </c:pt>
                <c:pt idx="1">
                  <c:v>0.625</c:v>
                </c:pt>
                <c:pt idx="2">
                  <c:v>0.625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0.25</c:v>
                </c:pt>
                <c:pt idx="1">
                  <c:v>0.25</c:v>
                </c:pt>
                <c:pt idx="2">
                  <c:v>0.25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0.75</c:v>
                </c:pt>
                <c:pt idx="1">
                  <c:v>0.75</c:v>
                </c:pt>
                <c:pt idx="2">
                  <c:v>0.75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0.0625</c:v>
                </c:pt>
                <c:pt idx="1">
                  <c:v>0.0</c:v>
                </c:pt>
                <c:pt idx="2">
                  <c:v>0.125</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0.1875</c:v>
                </c:pt>
                <c:pt idx="1">
                  <c:v>0.125</c:v>
                </c:pt>
                <c:pt idx="2">
                  <c:v>0.25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0.75</c:v>
                </c:pt>
                <c:pt idx="1">
                  <c:v>0.875</c:v>
                </c:pt>
                <c:pt idx="2">
                  <c:v>0.625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2024</c:v>
                </c:pt>
              </c:strCache>
            </c:strRef>
          </c:tx>
          <c:spPr>
            <a:solidFill>
              <a:srgbClr val="C02200"/>
            </a:solidFill>
            <a:ln>
              <a:noFill/>
            </a:ln>
            <a:effectLst/>
          </c:spPr>
          <c:invertIfNegative val="0"/>
          <c:dPt>
            <c:idx val="0"/>
            <c:invertIfNegative val="0"/>
            <c:bubble3D val="0"/>
            <c:spPr>
              <a:solidFill>
                <a:srgbClr val="C02200"/>
              </a:solidFill>
              <a:ln>
                <a:noFill/>
              </a:ln>
              <a:effectLst/>
            </c:spPr>
            <c:extLst>
              <c:ext xmlns:c16="http://schemas.microsoft.com/office/drawing/2014/chart" uri="{C3380CC4-5D6E-409C-BE32-E72D297353CC}">
                <c16:uniqueId val="{00000001-49EE-444F-B9F6-27705B60C7F6}"/>
              </c:ext>
            </c:extLst>
          </c:dPt>
          <c:dPt>
            <c:idx val="1"/>
            <c:invertIfNegative val="0"/>
            <c:bubble3D val="0"/>
            <c:spPr>
              <a:solidFill>
                <a:srgbClr val="C02200"/>
              </a:solidFill>
              <a:ln>
                <a:noFill/>
              </a:ln>
              <a:effectLst/>
            </c:spPr>
            <c:extLst>
              <c:ext xmlns:c16="http://schemas.microsoft.com/office/drawing/2014/chart" uri="{C3380CC4-5D6E-409C-BE32-E72D297353CC}">
                <c16:uniqueId val="{00000003-49EE-444F-B9F6-27705B60C7F6}"/>
              </c:ext>
            </c:extLst>
          </c:dPt>
          <c:dPt>
            <c:idx val="2"/>
            <c:invertIfNegative val="0"/>
            <c:bubble3D val="0"/>
            <c:spPr>
              <a:solidFill>
                <a:srgbClr val="C02200"/>
              </a:solidFill>
              <a:ln>
                <a:noFill/>
              </a:ln>
              <a:effectLst/>
            </c:spPr>
            <c:extLst>
              <c:ext xmlns:c16="http://schemas.microsoft.com/office/drawing/2014/chart" uri="{C3380CC4-5D6E-409C-BE32-E72D297353CC}">
                <c16:uniqueId val="{00000005-49EE-444F-B9F6-27705B60C7F6}"/>
              </c:ext>
            </c:extLst>
          </c:dPt>
          <c:dPt>
            <c:idx val="3"/>
            <c:invertIfNegative val="0"/>
            <c:bubble3D val="0"/>
            <c:spPr>
              <a:solidFill>
                <a:srgbClr val="C02200"/>
              </a:solidFill>
              <a:ln>
                <a:noFill/>
              </a:ln>
              <a:effectLst/>
            </c:spPr>
            <c:extLst>
              <c:ext xmlns:c16="http://schemas.microsoft.com/office/drawing/2014/chart" uri="{C3380CC4-5D6E-409C-BE32-E72D297353CC}">
                <c16:uniqueId val="{00000007-49EE-444F-B9F6-27705B60C7F6}"/>
              </c:ext>
            </c:extLst>
          </c:dPt>
          <c:dPt>
            <c:idx val="4"/>
            <c:invertIfNegative val="0"/>
            <c:bubble3D val="0"/>
            <c:spPr>
              <a:solidFill>
                <a:srgbClr val="C02200"/>
              </a:solidFill>
              <a:ln>
                <a:noFill/>
              </a:ln>
              <a:effectLst/>
            </c:spPr>
            <c:extLst>
              <c:ext xmlns:c16="http://schemas.microsoft.com/office/drawing/2014/chart" uri="{C3380CC4-5D6E-409C-BE32-E72D297353CC}">
                <c16:uniqueId val="{00000009-49EE-444F-B9F6-27705B60C7F6}"/>
              </c:ext>
            </c:extLst>
          </c:dPt>
          <c:dPt>
            <c:idx val="5"/>
            <c:invertIfNegative val="0"/>
            <c:bubble3D val="0"/>
            <c:spPr>
              <a:solidFill>
                <a:srgbClr val="C02200"/>
              </a:solidFill>
              <a:ln>
                <a:noFill/>
              </a:ln>
              <a:effectLst/>
            </c:spPr>
            <c:extLst>
              <c:ext xmlns:c16="http://schemas.microsoft.com/office/drawing/2014/chart" uri="{C3380CC4-5D6E-409C-BE32-E72D297353CC}">
                <c16:uniqueId val="{0000000B-49EE-444F-B9F6-27705B60C7F6}"/>
              </c:ext>
            </c:extLst>
          </c:dPt>
          <c:dPt>
            <c:idx val="6"/>
            <c:invertIfNegative val="0"/>
            <c:bubble3D val="0"/>
            <c:spPr>
              <a:solidFill>
                <a:srgbClr val="C02200"/>
              </a:solidFill>
              <a:ln>
                <a:noFill/>
              </a:ln>
              <a:effectLst/>
            </c:spPr>
            <c:extLst>
              <c:ext xmlns:c16="http://schemas.microsoft.com/office/drawing/2014/chart" uri="{C3380CC4-5D6E-409C-BE32-E72D297353CC}">
                <c16:uniqueId val="{0000000D-49EE-444F-B9F6-27705B60C7F6}"/>
              </c:ext>
            </c:extLst>
          </c:dPt>
          <c:dPt>
            <c:idx val="7"/>
            <c:invertIfNegative val="0"/>
            <c:bubble3D val="0"/>
            <c:spPr>
              <a:solidFill>
                <a:srgbClr val="C02200"/>
              </a:solidFill>
              <a:ln>
                <a:noFill/>
              </a:ln>
              <a:effectLst/>
            </c:spPr>
            <c:extLst>
              <c:ext xmlns:c16="http://schemas.microsoft.com/office/drawing/2014/chart" uri="{C3380CC4-5D6E-409C-BE32-E72D297353CC}">
                <c16:uniqueId val="{0000000F-49EE-444F-B9F6-27705B60C7F6}"/>
              </c:ext>
            </c:extLst>
          </c:dPt>
          <c:dPt>
            <c:idx val="8"/>
            <c:invertIfNegative val="0"/>
            <c:bubble3D val="0"/>
            <c:spPr>
              <a:solidFill>
                <a:srgbClr val="C02200"/>
              </a:solidFill>
              <a:ln>
                <a:noFill/>
              </a:ln>
              <a:effectLst/>
            </c:spPr>
            <c:extLst>
              <c:ext xmlns:c16="http://schemas.microsoft.com/office/drawing/2014/chart" uri="{C3380CC4-5D6E-409C-BE32-E72D297353CC}">
                <c16:uniqueId val="{00000011-49EE-444F-B9F6-27705B60C7F6}"/>
              </c:ext>
            </c:extLst>
          </c:dPt>
          <c:dPt>
            <c:idx val="9"/>
            <c:invertIfNegative val="0"/>
            <c:bubble3D val="0"/>
            <c:spPr>
              <a:solidFill>
                <a:srgbClr val="C02200"/>
              </a:solidFill>
              <a:ln>
                <a:noFill/>
              </a:ln>
              <a:effectLst/>
            </c:spPr>
            <c:extLst>
              <c:ext xmlns:c16="http://schemas.microsoft.com/office/drawing/2014/chart" uri="{C3380CC4-5D6E-409C-BE32-E72D297353CC}">
                <c16:uniqueId val="{00000013-49EE-444F-B9F6-27705B60C7F6}"/>
              </c:ext>
            </c:extLst>
          </c:dPt>
          <c:dPt>
            <c:idx val="10"/>
            <c:invertIfNegative val="0"/>
            <c:bubble3D val="0"/>
            <c:spPr>
              <a:solidFill>
                <a:srgbClr val="C02200"/>
              </a:solidFill>
              <a:ln>
                <a:noFill/>
              </a:ln>
              <a:effectLst/>
            </c:spPr>
            <c:extLst>
              <c:ext xmlns:c16="http://schemas.microsoft.com/office/drawing/2014/chart" uri="{C3380CC4-5D6E-409C-BE32-E72D297353CC}">
                <c16:uniqueId val="{00000015-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Jag är nöjd med den mat som serveras i verksamheten</c:v>
                </c:pt>
                <c:pt idx="2">
                  <c:v> </c:v>
                </c:pt>
                <c:pt idx="3">
                  <c:v> </c:v>
                </c:pt>
                <c:pt idx="4">
                  <c:v> </c:v>
                </c:pt>
                <c:pt idx="5">
                  <c:v> </c:v>
                </c:pt>
                <c:pt idx="6">
                  <c:v> </c:v>
                </c:pt>
                <c:pt idx="7">
                  <c:v> </c:v>
                </c:pt>
                <c:pt idx="8">
                  <c:v> </c:v>
                </c:pt>
                <c:pt idx="9">
                  <c:v> </c:v>
                </c:pt>
                <c:pt idx="10">
                  <c:v> </c:v>
                </c:pt>
              </c:strCache>
            </c:strRef>
          </c:cat>
          <c:val>
            <c:numRef>
              <c:f>Sheet1!$B$2:$B$12</c:f>
              <c:numCache>
                <c:formatCode>General</c:formatCode>
                <c:ptCount val="11"/>
                <c:pt idx="0">
                  <c:v>3.8667</c:v>
                </c:pt>
                <c:pt idx="1">
                  <c:v>3.7333</c:v>
                </c:pt>
              </c:numCache>
            </c:numRef>
          </c:val>
          <c:extLst>
            <c:ext xmlns:c16="http://schemas.microsoft.com/office/drawing/2014/chart" uri="{C3380CC4-5D6E-409C-BE32-E72D297353CC}">
              <c16:uniqueId val="{00000016-49EE-444F-B9F6-27705B60C7F6}"/>
            </c:ext>
          </c:extLst>
        </c:ser>
        <c:ser>
          <c:idx val="1"/>
          <c:order val="1"/>
          <c:tx>
            <c:strRef>
              <c:f>Sheet1!$C$1</c:f>
              <c:strCache>
                <c:ptCount val="1"/>
                <c:pt idx="0">
                  <c:v>2023</c:v>
                </c:pt>
              </c:strCache>
            </c:strRef>
          </c:tx>
          <c:spPr>
            <a:solidFill>
              <a:srgbClr val="C84108"/>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8-49EE-444F-B9F6-27705B60C7F6}"/>
              </c:ext>
            </c:extLst>
          </c:dPt>
          <c:dPt>
            <c:idx val="1"/>
            <c:invertIfNegative val="0"/>
            <c:bubble3D val="0"/>
            <c:spPr>
              <a:solidFill>
                <a:srgbClr val="C84108"/>
              </a:solidFill>
              <a:ln>
                <a:noFill/>
              </a:ln>
              <a:effectLst/>
            </c:spPr>
            <c:extLst>
              <c:ext xmlns:c16="http://schemas.microsoft.com/office/drawing/2014/chart" uri="{C3380CC4-5D6E-409C-BE32-E72D297353CC}">
                <c16:uniqueId val="{0000001A-49EE-444F-B9F6-27705B60C7F6}"/>
              </c:ext>
            </c:extLst>
          </c:dPt>
          <c:dPt>
            <c:idx val="2"/>
            <c:invertIfNegative val="0"/>
            <c:bubble3D val="0"/>
            <c:spPr>
              <a:solidFill>
                <a:srgbClr val="C84108"/>
              </a:solidFill>
              <a:ln>
                <a:noFill/>
              </a:ln>
              <a:effectLst/>
            </c:spPr>
            <c:extLst>
              <c:ext xmlns:c16="http://schemas.microsoft.com/office/drawing/2014/chart" uri="{C3380CC4-5D6E-409C-BE32-E72D297353CC}">
                <c16:uniqueId val="{0000001C-49EE-444F-B9F6-27705B60C7F6}"/>
              </c:ext>
            </c:extLst>
          </c:dPt>
          <c:dPt>
            <c:idx val="3"/>
            <c:invertIfNegative val="0"/>
            <c:bubble3D val="0"/>
            <c:spPr>
              <a:solidFill>
                <a:srgbClr val="C84108"/>
              </a:solidFill>
              <a:ln>
                <a:noFill/>
              </a:ln>
              <a:effectLst/>
            </c:spPr>
            <c:extLst>
              <c:ext xmlns:c16="http://schemas.microsoft.com/office/drawing/2014/chart" uri="{C3380CC4-5D6E-409C-BE32-E72D297353CC}">
                <c16:uniqueId val="{0000001E-49EE-444F-B9F6-27705B60C7F6}"/>
              </c:ext>
            </c:extLst>
          </c:dPt>
          <c:dPt>
            <c:idx val="4"/>
            <c:invertIfNegative val="0"/>
            <c:bubble3D val="0"/>
            <c:spPr>
              <a:solidFill>
                <a:srgbClr val="C84108"/>
              </a:solidFill>
              <a:ln>
                <a:noFill/>
              </a:ln>
              <a:effectLst/>
            </c:spPr>
            <c:extLst>
              <c:ext xmlns:c16="http://schemas.microsoft.com/office/drawing/2014/chart" uri="{C3380CC4-5D6E-409C-BE32-E72D297353CC}">
                <c16:uniqueId val="{00000020-49EE-444F-B9F6-27705B60C7F6}"/>
              </c:ext>
            </c:extLst>
          </c:dPt>
          <c:dPt>
            <c:idx val="5"/>
            <c:invertIfNegative val="0"/>
            <c:bubble3D val="0"/>
            <c:spPr>
              <a:solidFill>
                <a:srgbClr val="C84108"/>
              </a:solidFill>
              <a:ln>
                <a:noFill/>
              </a:ln>
              <a:effectLst/>
            </c:spPr>
            <c:extLst>
              <c:ext xmlns:c16="http://schemas.microsoft.com/office/drawing/2014/chart" uri="{C3380CC4-5D6E-409C-BE32-E72D297353CC}">
                <c16:uniqueId val="{00000022-49EE-444F-B9F6-27705B60C7F6}"/>
              </c:ext>
            </c:extLst>
          </c:dPt>
          <c:dPt>
            <c:idx val="6"/>
            <c:invertIfNegative val="0"/>
            <c:bubble3D val="0"/>
            <c:spPr>
              <a:solidFill>
                <a:srgbClr val="C84108"/>
              </a:solidFill>
              <a:ln>
                <a:noFill/>
              </a:ln>
              <a:effectLst/>
            </c:spPr>
            <c:extLst>
              <c:ext xmlns:c16="http://schemas.microsoft.com/office/drawing/2014/chart" uri="{C3380CC4-5D6E-409C-BE32-E72D297353CC}">
                <c16:uniqueId val="{00000024-49EE-444F-B9F6-27705B60C7F6}"/>
              </c:ext>
            </c:extLst>
          </c:dPt>
          <c:dPt>
            <c:idx val="7"/>
            <c:invertIfNegative val="0"/>
            <c:bubble3D val="0"/>
            <c:spPr>
              <a:solidFill>
                <a:srgbClr val="C84108"/>
              </a:solidFill>
              <a:ln>
                <a:noFill/>
              </a:ln>
              <a:effectLst/>
            </c:spPr>
            <c:extLst>
              <c:ext xmlns:c16="http://schemas.microsoft.com/office/drawing/2014/chart" uri="{C3380CC4-5D6E-409C-BE32-E72D297353CC}">
                <c16:uniqueId val="{00000026-49EE-444F-B9F6-27705B60C7F6}"/>
              </c:ext>
            </c:extLst>
          </c:dPt>
          <c:dPt>
            <c:idx val="8"/>
            <c:invertIfNegative val="0"/>
            <c:bubble3D val="0"/>
            <c:spPr>
              <a:solidFill>
                <a:srgbClr val="C84108"/>
              </a:solidFill>
              <a:ln>
                <a:noFill/>
              </a:ln>
              <a:effectLst/>
            </c:spPr>
            <c:extLst>
              <c:ext xmlns:c16="http://schemas.microsoft.com/office/drawing/2014/chart" uri="{C3380CC4-5D6E-409C-BE32-E72D297353CC}">
                <c16:uniqueId val="{00000028-49EE-444F-B9F6-27705B60C7F6}"/>
              </c:ext>
            </c:extLst>
          </c:dPt>
          <c:dPt>
            <c:idx val="9"/>
            <c:invertIfNegative val="0"/>
            <c:bubble3D val="0"/>
            <c:spPr>
              <a:solidFill>
                <a:srgbClr val="C84108"/>
              </a:solidFill>
              <a:ln>
                <a:noFill/>
              </a:ln>
              <a:effectLst/>
            </c:spPr>
            <c:extLst>
              <c:ext xmlns:c16="http://schemas.microsoft.com/office/drawing/2014/chart" uri="{C3380CC4-5D6E-409C-BE32-E72D297353CC}">
                <c16:uniqueId val="{0000002A-49EE-444F-B9F6-27705B60C7F6}"/>
              </c:ext>
            </c:extLst>
          </c:dPt>
          <c:dPt>
            <c:idx val="10"/>
            <c:invertIfNegative val="0"/>
            <c:bubble3D val="0"/>
            <c:spPr>
              <a:solidFill>
                <a:srgbClr val="C84108"/>
              </a:solidFill>
              <a:ln>
                <a:noFill/>
              </a:ln>
              <a:effectLst/>
            </c:spPr>
            <c:extLst>
              <c:ext xmlns:c16="http://schemas.microsoft.com/office/drawing/2014/chart" uri="{C3380CC4-5D6E-409C-BE32-E72D297353CC}">
                <c16:uniqueId val="{0000002C-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Jag är nöjd med den mat som serveras i verksamheten</c:v>
                </c:pt>
                <c:pt idx="2">
                  <c:v> </c:v>
                </c:pt>
                <c:pt idx="3">
                  <c:v> </c:v>
                </c:pt>
                <c:pt idx="4">
                  <c:v> </c:v>
                </c:pt>
                <c:pt idx="5">
                  <c:v> </c:v>
                </c:pt>
                <c:pt idx="6">
                  <c:v> </c:v>
                </c:pt>
                <c:pt idx="7">
                  <c:v> </c:v>
                </c:pt>
                <c:pt idx="8">
                  <c:v> </c:v>
                </c:pt>
                <c:pt idx="9">
                  <c:v> </c:v>
                </c:pt>
                <c:pt idx="10">
                  <c:v> </c:v>
                </c:pt>
              </c:strCache>
            </c:strRef>
          </c:cat>
          <c:val>
            <c:numRef>
              <c:f>Sheet1!$C$2:$C$12</c:f>
              <c:numCache>
                <c:formatCode>General</c:formatCode>
                <c:ptCount val="11"/>
                <c:pt idx="0">
                  <c:v>4.0</c:v>
                </c:pt>
                <c:pt idx="1">
                  <c:v>3.6667</c:v>
                </c:pt>
              </c:numCache>
            </c:numRef>
          </c:val>
          <c:extLst>
            <c:ext xmlns:c16="http://schemas.microsoft.com/office/drawing/2014/chart" uri="{C3380CC4-5D6E-409C-BE32-E72D297353CC}">
              <c16:uniqueId val="{0000002D-49EE-444F-B9F6-27705B60C7F6}"/>
            </c:ext>
          </c:extLst>
        </c:ser>
        <c:ser>
          <c:idx val="2"/>
          <c:order val="2"/>
          <c:tx>
            <c:strRef>
              <c:f>Sheet1!$D$1</c:f>
              <c:strCache>
                <c:ptCount val="1"/>
                <c:pt idx="0">
                  <c:v>2022</c:v>
                </c:pt>
              </c:strCache>
            </c:strRef>
          </c:tx>
          <c:spPr>
            <a:solidFill>
              <a:srgbClr val="EA5900"/>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2F-49EE-444F-B9F6-27705B60C7F6}"/>
              </c:ext>
            </c:extLst>
          </c:dPt>
          <c:dPt>
            <c:idx val="1"/>
            <c:invertIfNegative val="0"/>
            <c:bubble3D val="0"/>
            <c:spPr>
              <a:solidFill>
                <a:srgbClr val="EA5900"/>
              </a:solidFill>
              <a:ln>
                <a:noFill/>
              </a:ln>
              <a:effectLst/>
            </c:spPr>
            <c:extLst>
              <c:ext xmlns:c16="http://schemas.microsoft.com/office/drawing/2014/chart" uri="{C3380CC4-5D6E-409C-BE32-E72D297353CC}">
                <c16:uniqueId val="{00000031-49EE-444F-B9F6-27705B60C7F6}"/>
              </c:ext>
            </c:extLst>
          </c:dPt>
          <c:dPt>
            <c:idx val="2"/>
            <c:invertIfNegative val="0"/>
            <c:bubble3D val="0"/>
            <c:spPr>
              <a:solidFill>
                <a:srgbClr val="EA5900"/>
              </a:solidFill>
              <a:ln>
                <a:noFill/>
              </a:ln>
              <a:effectLst/>
            </c:spPr>
            <c:extLst>
              <c:ext xmlns:c16="http://schemas.microsoft.com/office/drawing/2014/chart" uri="{C3380CC4-5D6E-409C-BE32-E72D297353CC}">
                <c16:uniqueId val="{00000033-49EE-444F-B9F6-27705B60C7F6}"/>
              </c:ext>
            </c:extLst>
          </c:dPt>
          <c:dPt>
            <c:idx val="3"/>
            <c:invertIfNegative val="0"/>
            <c:bubble3D val="0"/>
            <c:spPr>
              <a:solidFill>
                <a:srgbClr val="EA5900"/>
              </a:solidFill>
              <a:ln>
                <a:noFill/>
              </a:ln>
              <a:effectLst/>
            </c:spPr>
            <c:extLst>
              <c:ext xmlns:c16="http://schemas.microsoft.com/office/drawing/2014/chart" uri="{C3380CC4-5D6E-409C-BE32-E72D297353CC}">
                <c16:uniqueId val="{00000035-49EE-444F-B9F6-27705B60C7F6}"/>
              </c:ext>
            </c:extLst>
          </c:dPt>
          <c:dPt>
            <c:idx val="4"/>
            <c:invertIfNegative val="0"/>
            <c:bubble3D val="0"/>
            <c:spPr>
              <a:solidFill>
                <a:srgbClr val="EA5900"/>
              </a:solidFill>
              <a:ln>
                <a:noFill/>
              </a:ln>
              <a:effectLst/>
            </c:spPr>
            <c:extLst>
              <c:ext xmlns:c16="http://schemas.microsoft.com/office/drawing/2014/chart" uri="{C3380CC4-5D6E-409C-BE32-E72D297353CC}">
                <c16:uniqueId val="{00000037-49EE-444F-B9F6-27705B60C7F6}"/>
              </c:ext>
            </c:extLst>
          </c:dPt>
          <c:dPt>
            <c:idx val="5"/>
            <c:invertIfNegative val="0"/>
            <c:bubble3D val="0"/>
            <c:spPr>
              <a:solidFill>
                <a:srgbClr val="EA5900"/>
              </a:solidFill>
              <a:ln>
                <a:noFill/>
              </a:ln>
              <a:effectLst/>
            </c:spPr>
            <c:extLst>
              <c:ext xmlns:c16="http://schemas.microsoft.com/office/drawing/2014/chart" uri="{C3380CC4-5D6E-409C-BE32-E72D297353CC}">
                <c16:uniqueId val="{00000039-49EE-444F-B9F6-27705B60C7F6}"/>
              </c:ext>
            </c:extLst>
          </c:dPt>
          <c:dPt>
            <c:idx val="6"/>
            <c:invertIfNegative val="0"/>
            <c:bubble3D val="0"/>
            <c:spPr>
              <a:solidFill>
                <a:srgbClr val="EA5900"/>
              </a:solidFill>
              <a:ln>
                <a:noFill/>
              </a:ln>
              <a:effectLst/>
            </c:spPr>
            <c:extLst>
              <c:ext xmlns:c16="http://schemas.microsoft.com/office/drawing/2014/chart" uri="{C3380CC4-5D6E-409C-BE32-E72D297353CC}">
                <c16:uniqueId val="{0000003B-49EE-444F-B9F6-27705B60C7F6}"/>
              </c:ext>
            </c:extLst>
          </c:dPt>
          <c:dPt>
            <c:idx val="7"/>
            <c:invertIfNegative val="0"/>
            <c:bubble3D val="0"/>
            <c:spPr>
              <a:solidFill>
                <a:srgbClr val="EA5900"/>
              </a:solidFill>
              <a:ln>
                <a:noFill/>
              </a:ln>
              <a:effectLst/>
            </c:spPr>
            <c:extLst>
              <c:ext xmlns:c16="http://schemas.microsoft.com/office/drawing/2014/chart" uri="{C3380CC4-5D6E-409C-BE32-E72D297353CC}">
                <c16:uniqueId val="{0000003D-49EE-444F-B9F6-27705B60C7F6}"/>
              </c:ext>
            </c:extLst>
          </c:dPt>
          <c:dPt>
            <c:idx val="8"/>
            <c:invertIfNegative val="0"/>
            <c:bubble3D val="0"/>
            <c:spPr>
              <a:solidFill>
                <a:srgbClr val="EA5900"/>
              </a:solidFill>
              <a:ln>
                <a:noFill/>
              </a:ln>
              <a:effectLst/>
            </c:spPr>
            <c:extLst>
              <c:ext xmlns:c16="http://schemas.microsoft.com/office/drawing/2014/chart" uri="{C3380CC4-5D6E-409C-BE32-E72D297353CC}">
                <c16:uniqueId val="{0000003F-49EE-444F-B9F6-27705B60C7F6}"/>
              </c:ext>
            </c:extLst>
          </c:dPt>
          <c:dPt>
            <c:idx val="9"/>
            <c:invertIfNegative val="0"/>
            <c:bubble3D val="0"/>
            <c:spPr>
              <a:solidFill>
                <a:srgbClr val="EA5900"/>
              </a:solidFill>
              <a:ln>
                <a:noFill/>
              </a:ln>
              <a:effectLst/>
            </c:spPr>
            <c:extLst>
              <c:ext xmlns:c16="http://schemas.microsoft.com/office/drawing/2014/chart" uri="{C3380CC4-5D6E-409C-BE32-E72D297353CC}">
                <c16:uniqueId val="{00000041-49EE-444F-B9F6-27705B60C7F6}"/>
              </c:ext>
            </c:extLst>
          </c:dPt>
          <c:dPt>
            <c:idx val="10"/>
            <c:invertIfNegative val="0"/>
            <c:bubble3D val="0"/>
            <c:spPr>
              <a:solidFill>
                <a:srgbClr val="EA5900"/>
              </a:solidFill>
              <a:ln>
                <a:noFill/>
              </a:ln>
              <a:effectLst/>
            </c:spPr>
            <c:extLst>
              <c:ext xmlns:c16="http://schemas.microsoft.com/office/drawing/2014/chart" uri="{C3380CC4-5D6E-409C-BE32-E72D297353CC}">
                <c16:uniqueId val="{00000043-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Jag är nöjd med den mat som serveras i verksamheten</c:v>
                </c:pt>
                <c:pt idx="2">
                  <c:v> </c:v>
                </c:pt>
                <c:pt idx="3">
                  <c:v> </c:v>
                </c:pt>
                <c:pt idx="4">
                  <c:v> </c:v>
                </c:pt>
                <c:pt idx="5">
                  <c:v> </c:v>
                </c:pt>
                <c:pt idx="6">
                  <c:v> </c:v>
                </c:pt>
                <c:pt idx="7">
                  <c:v> </c:v>
                </c:pt>
                <c:pt idx="8">
                  <c:v> </c:v>
                </c:pt>
                <c:pt idx="9">
                  <c:v> </c:v>
                </c:pt>
                <c:pt idx="10">
                  <c:v> </c:v>
                </c:pt>
              </c:strCache>
            </c:strRef>
          </c:cat>
          <c:val>
            <c:numRef>
              <c:f>Sheet1!$D$2:$D$12</c:f>
              <c:numCache>
                <c:formatCode>General</c:formatCode>
                <c:ptCount val="11"/>
                <c:pt idx="0">
                  <c:v>4.0</c:v>
                </c:pt>
                <c:pt idx="1">
                  <c:v>3.5833</c:v>
                </c:pt>
              </c:numCache>
            </c:numRef>
          </c:val>
          <c:extLst>
            <c:ext xmlns:c16="http://schemas.microsoft.com/office/drawing/2014/chart" uri="{C3380CC4-5D6E-409C-BE32-E72D297353CC}">
              <c16:uniqueId val="{00000044-49EE-444F-B9F6-27705B60C7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0.125</c:v>
                </c:pt>
                <c:pt idx="1">
                  <c:v>0.125</c:v>
                </c:pt>
                <c:pt idx="2">
                  <c:v>0.125</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c:v>
                </c:pt>
                <c:pt idx="1">
                  <c:v>0.0</c:v>
                </c:pt>
                <c:pt idx="2">
                  <c:v>0.0</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0.875</c:v>
                </c:pt>
                <c:pt idx="1">
                  <c:v>0.875</c:v>
                </c:pt>
                <c:pt idx="2">
                  <c:v>0.875</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0.0625</c:v>
                </c:pt>
                <c:pt idx="1">
                  <c:v>0.0</c:v>
                </c:pt>
                <c:pt idx="2">
                  <c:v>0.125</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0.125</c:v>
                </c:pt>
                <c:pt idx="1">
                  <c:v>0.0</c:v>
                </c:pt>
                <c:pt idx="2">
                  <c:v>0.25</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0.8125</c:v>
                </c:pt>
                <c:pt idx="1">
                  <c:v>1.0</c:v>
                </c:pt>
                <c:pt idx="2">
                  <c:v>0.625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0.125</c:v>
                </c:pt>
                <c:pt idx="1">
                  <c:v>0.125</c:v>
                </c:pt>
                <c:pt idx="2">
                  <c:v>0.125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0.125</c:v>
                </c:pt>
                <c:pt idx="1">
                  <c:v>0.125</c:v>
                </c:pt>
                <c:pt idx="2">
                  <c:v>0.125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0.75</c:v>
                </c:pt>
                <c:pt idx="1">
                  <c:v>0.75</c:v>
                </c:pt>
                <c:pt idx="2">
                  <c:v>0.75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0.25</c:v>
                </c:pt>
                <c:pt idx="1">
                  <c:v>0.375</c:v>
                </c:pt>
                <c:pt idx="2">
                  <c:v>0.125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0.6875</c:v>
                </c:pt>
                <c:pt idx="1">
                  <c:v>0.5</c:v>
                </c:pt>
                <c:pt idx="2">
                  <c:v>0.875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0.0625</c:v>
                </c:pt>
                <c:pt idx="1">
                  <c:v>0.125</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är nöjd med verksamheten i mitt barns förskola</c:v>
                </c:pt>
                <c:pt idx="1">
                  <c:v>Jag kan rekommendera mitt barns förskola</c:v>
                </c:pt>
                <c:pt idx="2">
                  <c:v>Mitt barn går på den förskola som jag vill</c:v>
                </c:pt>
                <c:pt idx="3">
                  <c:v> </c:v>
                </c:pt>
                <c:pt idx="4">
                  <c:v>Verksamheten är stimulerande för mitt barn</c:v>
                </c:pt>
                <c:pt idx="5">
                  <c:v>Personalen är engagerade i mitt barns utveckling</c:v>
                </c:pt>
                <c:pt idx="6">
                  <c:v>Mitt barn får det stöd och den hjälp som behövs</c:v>
                </c:pt>
                <c:pt idx="7">
                  <c:v>Förskolan arbetar med att utveckla mitt barns språk</c:v>
                </c:pt>
                <c:pt idx="8">
                  <c:v>Förskolan arbetar med att utveckla mitt barns förståelse för naturvetenskap och teknik</c:v>
                </c:pt>
                <c:pt idx="9">
                  <c:v>Förskolan arbetar med att utveckla mitt barns förståelse för matematik</c:v>
                </c:pt>
                <c:pt idx="10">
                  <c:v>Förskolan utvecklar mitt barns tillit till sin egen förmåga</c:v>
                </c:pt>
                <c:pt idx="11">
                  <c:v> </c:v>
                </c:pt>
                <c:pt idx="12">
                  <c:v> </c:v>
                </c:pt>
                <c:pt idx="13">
                  <c:v> </c:v>
                </c:pt>
                <c:pt idx="14">
                  <c:v>I förskolan tränas mitt barn att ta ansvar</c:v>
                </c:pt>
                <c:pt idx="15">
                  <c:v>Mitt barns tankar och intressen tas till vara</c:v>
                </c:pt>
                <c:pt idx="16">
                  <c:v> </c:v>
                </c:pt>
                <c:pt idx="17">
                  <c:v> </c:v>
                </c:pt>
                <c:pt idx="18">
                  <c:v> </c:v>
                </c:pt>
              </c:strCache>
            </c:strRef>
          </c:cat>
          <c:val>
            <c:numRef>
              <c:f>Sheet1!$B$2:$B$20</c:f>
              <c:numCache>
                <c:formatCode>General</c:formatCode>
                <c:ptCount val="19"/>
                <c:pt idx="0">
                  <c:v>1.0</c:v>
                </c:pt>
                <c:pt idx="1">
                  <c:v>0.9375</c:v>
                </c:pt>
                <c:pt idx="2">
                  <c:v>0.9375</c:v>
                </c:pt>
                <c:pt idx="4">
                  <c:v>1.0</c:v>
                </c:pt>
                <c:pt idx="5">
                  <c:v>1.0</c:v>
                </c:pt>
                <c:pt idx="6">
                  <c:v>1.0</c:v>
                </c:pt>
                <c:pt idx="7">
                  <c:v>0.9375</c:v>
                </c:pt>
                <c:pt idx="8">
                  <c:v>1.0</c:v>
                </c:pt>
                <c:pt idx="9">
                  <c:v>0.9375</c:v>
                </c:pt>
                <c:pt idx="10">
                  <c:v>0.9375</c:v>
                </c:pt>
                <c:pt idx="14">
                  <c:v>1.0</c:v>
                </c:pt>
                <c:pt idx="15">
                  <c:v>0.875</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är nöjd med verksamheten i mitt barns förskola</c:v>
                </c:pt>
                <c:pt idx="1">
                  <c:v>Jag kan rekommendera mitt barns förskola</c:v>
                </c:pt>
                <c:pt idx="2">
                  <c:v>Mitt barn går på den förskola som jag vill</c:v>
                </c:pt>
                <c:pt idx="3">
                  <c:v> </c:v>
                </c:pt>
                <c:pt idx="4">
                  <c:v>Verksamheten är stimulerande för mitt barn</c:v>
                </c:pt>
                <c:pt idx="5">
                  <c:v>Personalen är engagerade i mitt barns utveckling</c:v>
                </c:pt>
                <c:pt idx="6">
                  <c:v>Mitt barn får det stöd och den hjälp som behövs</c:v>
                </c:pt>
                <c:pt idx="7">
                  <c:v>Förskolan arbetar med att utveckla mitt barns språk</c:v>
                </c:pt>
                <c:pt idx="8">
                  <c:v>Förskolan arbetar med att utveckla mitt barns förståelse för naturvetenskap och teknik</c:v>
                </c:pt>
                <c:pt idx="9">
                  <c:v>Förskolan arbetar med att utveckla mitt barns förståelse för matematik</c:v>
                </c:pt>
                <c:pt idx="10">
                  <c:v>Förskolan utvecklar mitt barns tillit till sin egen förmåga</c:v>
                </c:pt>
                <c:pt idx="11">
                  <c:v> </c:v>
                </c:pt>
                <c:pt idx="12">
                  <c:v> </c:v>
                </c:pt>
                <c:pt idx="13">
                  <c:v> </c:v>
                </c:pt>
                <c:pt idx="14">
                  <c:v>I förskolan tränas mitt barn att ta ansvar</c:v>
                </c:pt>
                <c:pt idx="15">
                  <c:v>Mitt barns tankar och intressen tas till vara</c:v>
                </c:pt>
                <c:pt idx="16">
                  <c:v> </c:v>
                </c:pt>
                <c:pt idx="17">
                  <c:v> </c:v>
                </c:pt>
                <c:pt idx="18">
                  <c:v> </c:v>
                </c:pt>
              </c:strCache>
            </c:strRef>
          </c:cat>
          <c:val>
            <c:numRef>
              <c:f>Sheet1!$C$2:$C$20</c:f>
              <c:numCache>
                <c:formatCode>General</c:formatCode>
                <c:ptCount val="19"/>
                <c:pt idx="0">
                  <c:v>0.9659</c:v>
                </c:pt>
                <c:pt idx="1">
                  <c:v>0.9561</c:v>
                </c:pt>
                <c:pt idx="2">
                  <c:v>0.9713</c:v>
                </c:pt>
                <c:pt idx="4">
                  <c:v>0.974</c:v>
                </c:pt>
                <c:pt idx="5">
                  <c:v>0.9722</c:v>
                </c:pt>
                <c:pt idx="6">
                  <c:v>0.9543</c:v>
                </c:pt>
                <c:pt idx="7">
                  <c:v>0.9427</c:v>
                </c:pt>
                <c:pt idx="8">
                  <c:v>0.9185</c:v>
                </c:pt>
                <c:pt idx="9">
                  <c:v>0.8935</c:v>
                </c:pt>
                <c:pt idx="10">
                  <c:v>0.9382</c:v>
                </c:pt>
                <c:pt idx="14">
                  <c:v>0.9302</c:v>
                </c:pt>
                <c:pt idx="15">
                  <c:v>0.8908</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0.125</c:v>
                </c:pt>
                <c:pt idx="1">
                  <c:v>0.125</c:v>
                </c:pt>
                <c:pt idx="2">
                  <c:v>0.125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0.8125</c:v>
                </c:pt>
                <c:pt idx="1">
                  <c:v>0.75</c:v>
                </c:pt>
                <c:pt idx="2">
                  <c:v>0.875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0.0625</c:v>
                </c:pt>
                <c:pt idx="1">
                  <c:v>0.125</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Mitt barn är tryggt i förskolan</c:v>
                </c:pt>
                <c:pt idx="1">
                  <c:v>Förskolan arbetar med att förebygga och motverka diskriminering och kränkande handlingar</c:v>
                </c:pt>
                <c:pt idx="2">
                  <c:v>Mitt barn trivs i förskolan</c:v>
                </c:pt>
                <c:pt idx="3">
                  <c:v>Det finns ett respektfullt förhållningssätt mellan personal och barn på förskolan</c:v>
                </c:pt>
                <c:pt idx="4">
                  <c:v> </c:v>
                </c:pt>
                <c:pt idx="5">
                  <c:v> </c:v>
                </c:pt>
                <c:pt idx="6">
                  <c:v> </c:v>
                </c:pt>
                <c:pt idx="7">
                  <c:v> </c:v>
                </c:pt>
                <c:pt idx="8">
                  <c:v>Jag har förtroende för förskolans rektor</c:v>
                </c:pt>
                <c:pt idx="9">
                  <c:v>Mitt barn har kompetent personal</c:v>
                </c:pt>
                <c:pt idx="10">
                  <c:v> </c:v>
                </c:pt>
                <c:pt idx="11">
                  <c:v>Förskolan ger mig möjlighet att vara med och diskutera hur mitt barn stöds på bästa sätt</c:v>
                </c:pt>
                <c:pt idx="12">
                  <c:v>Förskolan har informerat om hur de arbetar utifrån läroplanen</c:v>
                </c:pt>
                <c:pt idx="13">
                  <c:v>Jag vet vem på förskolan jag ska vända mig till med olika frågor eller problem</c:v>
                </c:pt>
                <c:pt idx="14">
                  <c:v>Jag får tydlig information om hur mitt barn utvecklas</c:v>
                </c:pt>
                <c:pt idx="15">
                  <c:v> </c:v>
                </c:pt>
                <c:pt idx="16">
                  <c:v> </c:v>
                </c:pt>
                <c:pt idx="17">
                  <c:v> </c:v>
                </c:pt>
                <c:pt idx="18">
                  <c:v> </c:v>
                </c:pt>
              </c:strCache>
            </c:strRef>
          </c:cat>
          <c:val>
            <c:numRef>
              <c:f>Sheet1!$B$2:$B$20</c:f>
              <c:numCache>
                <c:formatCode>General</c:formatCode>
                <c:ptCount val="19"/>
                <c:pt idx="0">
                  <c:v>1.0</c:v>
                </c:pt>
                <c:pt idx="1">
                  <c:v>0.9375</c:v>
                </c:pt>
                <c:pt idx="2">
                  <c:v>1.0</c:v>
                </c:pt>
                <c:pt idx="3">
                  <c:v>1.0</c:v>
                </c:pt>
                <c:pt idx="8">
                  <c:v>1.0</c:v>
                </c:pt>
                <c:pt idx="9">
                  <c:v>1.0</c:v>
                </c:pt>
                <c:pt idx="11">
                  <c:v>0.875</c:v>
                </c:pt>
                <c:pt idx="12">
                  <c:v>0.9375</c:v>
                </c:pt>
                <c:pt idx="13">
                  <c:v>0.875</c:v>
                </c:pt>
                <c:pt idx="14">
                  <c:v>0.9375</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Mitt barn är tryggt i förskolan</c:v>
                </c:pt>
                <c:pt idx="1">
                  <c:v>Förskolan arbetar med att förebygga och motverka diskriminering och kränkande handlingar</c:v>
                </c:pt>
                <c:pt idx="2">
                  <c:v>Mitt barn trivs i förskolan</c:v>
                </c:pt>
                <c:pt idx="3">
                  <c:v>Det finns ett respektfullt förhållningssätt mellan personal och barn på förskolan</c:v>
                </c:pt>
                <c:pt idx="4">
                  <c:v> </c:v>
                </c:pt>
                <c:pt idx="5">
                  <c:v> </c:v>
                </c:pt>
                <c:pt idx="6">
                  <c:v> </c:v>
                </c:pt>
                <c:pt idx="7">
                  <c:v> </c:v>
                </c:pt>
                <c:pt idx="8">
                  <c:v>Jag har förtroende för förskolans rektor</c:v>
                </c:pt>
                <c:pt idx="9">
                  <c:v>Mitt barn har kompetent personal</c:v>
                </c:pt>
                <c:pt idx="10">
                  <c:v> </c:v>
                </c:pt>
                <c:pt idx="11">
                  <c:v>Förskolan ger mig möjlighet att vara med och diskutera hur mitt barn stöds på bästa sätt</c:v>
                </c:pt>
                <c:pt idx="12">
                  <c:v>Förskolan har informerat om hur de arbetar utifrån läroplanen</c:v>
                </c:pt>
                <c:pt idx="13">
                  <c:v>Jag vet vem på förskolan jag ska vända mig till med olika frågor eller problem</c:v>
                </c:pt>
                <c:pt idx="14">
                  <c:v>Jag får tydlig information om hur mitt barn utvecklas</c:v>
                </c:pt>
                <c:pt idx="15">
                  <c:v> </c:v>
                </c:pt>
                <c:pt idx="16">
                  <c:v> </c:v>
                </c:pt>
                <c:pt idx="17">
                  <c:v> </c:v>
                </c:pt>
                <c:pt idx="18">
                  <c:v> </c:v>
                </c:pt>
              </c:strCache>
            </c:strRef>
          </c:cat>
          <c:val>
            <c:numRef>
              <c:f>Sheet1!$C$2:$C$20</c:f>
              <c:numCache>
                <c:formatCode>General</c:formatCode>
                <c:ptCount val="19"/>
                <c:pt idx="0">
                  <c:v>0.9776</c:v>
                </c:pt>
                <c:pt idx="1">
                  <c:v>0.8747</c:v>
                </c:pt>
                <c:pt idx="2">
                  <c:v>0.9785</c:v>
                </c:pt>
                <c:pt idx="3">
                  <c:v>0.9785</c:v>
                </c:pt>
                <c:pt idx="8">
                  <c:v>0.7975</c:v>
                </c:pt>
                <c:pt idx="9">
                  <c:v>0.9677</c:v>
                </c:pt>
                <c:pt idx="11">
                  <c:v>0.889</c:v>
                </c:pt>
                <c:pt idx="12">
                  <c:v>0.9526</c:v>
                </c:pt>
                <c:pt idx="13">
                  <c:v>0.9705</c:v>
                </c:pt>
                <c:pt idx="14">
                  <c:v>0.8836</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Personalen bemöter flickor och pojkar på samma sätt</c:v>
                </c:pt>
                <c:pt idx="1">
                  <c:v>Jag är nöjd med den mat som serveras i verksamheten</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Sheet1!$B$2:$B$15</c:f>
              <c:numCache>
                <c:formatCode>General</c:formatCode>
                <c:ptCount val="14"/>
                <c:pt idx="0">
                  <c:v>0.9375</c:v>
                </c:pt>
                <c:pt idx="1">
                  <c:v>0.9375</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Personalen bemöter flickor och pojkar på samma sätt</c:v>
                </c:pt>
                <c:pt idx="1">
                  <c:v>Jag är nöjd med den mat som serveras i verksamheten</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Sheet1!$C$2:$C$15</c:f>
              <c:numCache>
                <c:formatCode>General</c:formatCode>
                <c:ptCount val="14"/>
                <c:pt idx="0">
                  <c:v>0.8341</c:v>
                </c:pt>
                <c:pt idx="1">
                  <c:v>0.9094</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0.0116</c:v>
                </c:pt>
                <c:pt idx="2">
                  <c:v>0.0139</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0.0215</c:v>
                </c:pt>
                <c:pt idx="2">
                  <c:v>0.0336</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0.1875</c:v>
                </c:pt>
                <c:pt idx="1">
                  <c:v>0.207</c:v>
                </c:pt>
                <c:pt idx="2">
                  <c:v>0.2431</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0.8125</c:v>
                </c:pt>
                <c:pt idx="1">
                  <c:v>0.759</c:v>
                </c:pt>
                <c:pt idx="2">
                  <c:v>0.704</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0.0009</c:v>
                </c:pt>
                <c:pt idx="2">
                  <c:v>0.0055</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2024</c:v>
                </c:pt>
              </c:strCache>
            </c:strRef>
          </c:tx>
          <c:spPr>
            <a:ln w="28575" cap="rnd">
              <a:solidFill>
                <a:srgbClr val="C84108"/>
              </a:solidFill>
              <a:round/>
            </a:ln>
            <a:effectLst/>
          </c:spPr>
          <c:marker>
            <c:symbol val="none"/>
          </c:marker>
          <c:cat>
            <c:strRef>
              <c:f>Sheet1!$A$2:$A$8</c:f>
              <c:strCache>
                <c:ptCount val="7"/>
                <c:pt idx="0">
                  <c:v>Övergripande frågor</c:v>
                </c:pt>
                <c:pt idx="1">
                  <c:v>Omsorg, utveckling och lärande</c:v>
                </c:pt>
                <c:pt idx="2">
                  <c:v>Barns delaktighet och inflytande</c:v>
                </c:pt>
                <c:pt idx="3">
                  <c:v>Normer och värden</c:v>
                </c:pt>
                <c:pt idx="4">
                  <c:v>Styrning och ledning</c:v>
                </c:pt>
                <c:pt idx="5">
                  <c:v>Förskola och hem</c:v>
                </c:pt>
                <c:pt idx="6">
                  <c:v>Kommunspecifika frågor: Danderyd</c:v>
                </c:pt>
              </c:strCache>
            </c:strRef>
          </c:cat>
          <c:val>
            <c:numRef>
              <c:f>Sheet1!$B$2:$B$8</c:f>
              <c:numCache>
                <c:formatCode>General</c:formatCode>
                <c:ptCount val="7"/>
                <c:pt idx="0">
                  <c:v>3.7917</c:v>
                </c:pt>
                <c:pt idx="1">
                  <c:v>3.8304</c:v>
                </c:pt>
                <c:pt idx="2">
                  <c:v>3.6774</c:v>
                </c:pt>
                <c:pt idx="3">
                  <c:v>3.7937</c:v>
                </c:pt>
                <c:pt idx="4">
                  <c:v>3.6875</c:v>
                </c:pt>
                <c:pt idx="5">
                  <c:v>3.7031</c:v>
                </c:pt>
                <c:pt idx="6">
                  <c:v>3.8</c:v>
                </c:pt>
              </c:numCache>
            </c:numRef>
          </c:val>
          <c:extLst>
            <c:ext xmlns:c16="http://schemas.microsoft.com/office/drawing/2014/chart" uri="{C3380CC4-5D6E-409C-BE32-E72D297353CC}">
              <c16:uniqueId val="{00000000-BAD9-E14F-BB2E-53E926EF8F99}"/>
            </c:ext>
          </c:extLst>
        </c:ser>
        <c:ser>
          <c:idx val="1"/>
          <c:order val="1"/>
          <c:tx>
            <c:strRef>
              <c:f>Sheet1!$C$1</c:f>
              <c:strCache>
                <c:ptCount val="1"/>
                <c:pt idx="0">
                  <c:v>Danderyd</c:v>
                </c:pt>
              </c:strCache>
            </c:strRef>
          </c:tx>
          <c:spPr>
            <a:ln w="28575" cap="rnd">
              <a:solidFill>
                <a:srgbClr val="018C86"/>
              </a:solidFill>
              <a:round/>
            </a:ln>
            <a:effectLst/>
          </c:spPr>
          <c:marker>
            <c:symbol val="none"/>
          </c:marker>
          <c:cat>
            <c:strRef>
              <c:f>Sheet1!$A$2:$A$8</c:f>
              <c:strCache>
                <c:ptCount val="7"/>
                <c:pt idx="0">
                  <c:v>Övergripande frågor</c:v>
                </c:pt>
                <c:pt idx="1">
                  <c:v>Omsorg, utveckling och lärande</c:v>
                </c:pt>
                <c:pt idx="2">
                  <c:v>Barns delaktighet och inflytande</c:v>
                </c:pt>
                <c:pt idx="3">
                  <c:v>Normer och värden</c:v>
                </c:pt>
                <c:pt idx="4">
                  <c:v>Styrning och ledning</c:v>
                </c:pt>
                <c:pt idx="5">
                  <c:v>Förskola och hem</c:v>
                </c:pt>
                <c:pt idx="6">
                  <c:v>Kommunspecifika frågor: Danderyd</c:v>
                </c:pt>
              </c:strCache>
            </c:strRef>
          </c:cat>
          <c:val>
            <c:numRef>
              <c:f>Sheet1!$C$2:$C$8</c:f>
              <c:numCache>
                <c:formatCode>General</c:formatCode>
                <c:ptCount val="7"/>
                <c:pt idx="0">
                  <c:v>3.7798</c:v>
                </c:pt>
                <c:pt idx="1">
                  <c:v>3.7216</c:v>
                </c:pt>
                <c:pt idx="2">
                  <c:v>3.7292</c:v>
                </c:pt>
                <c:pt idx="3">
                  <c:v>3.8128</c:v>
                </c:pt>
                <c:pt idx="4">
                  <c:v>3.6055</c:v>
                </c:pt>
                <c:pt idx="5">
                  <c:v>3.6307</c:v>
                </c:pt>
                <c:pt idx="6">
                  <c:v>3.7712</c:v>
                </c:pt>
              </c:numCache>
            </c:numRef>
          </c:val>
          <c:extLst>
            <c:ext xmlns:c16="http://schemas.microsoft.com/office/drawing/2014/chart" uri="{C3380CC4-5D6E-409C-BE32-E72D297353CC}">
              <c16:uniqueId val="{00000001-BAD9-E14F-BB2E-53E926EF8F9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2216633404870377"/>
          <c:y val="9.3191798356046907E-2"/>
          <c:w val="0.55667311467329528"/>
          <c:h val="6.420343823818050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0.0054</c:v>
                </c:pt>
                <c:pt idx="2">
                  <c:v>0.0105</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0.0625</c:v>
                </c:pt>
                <c:pt idx="1">
                  <c:v>0.0161</c:v>
                </c:pt>
                <c:pt idx="2">
                  <c:v>0.0229</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0.125</c:v>
                </c:pt>
                <c:pt idx="1">
                  <c:v>0.0977</c:v>
                </c:pt>
                <c:pt idx="2">
                  <c:v>0.1324</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0.8125</c:v>
                </c:pt>
                <c:pt idx="1">
                  <c:v>0.8737</c:v>
                </c:pt>
                <c:pt idx="2">
                  <c:v>0.8242</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0.0072</c:v>
                </c:pt>
                <c:pt idx="2">
                  <c:v>0.01</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0.0134</c:v>
                </c:pt>
                <c:pt idx="2">
                  <c:v>0.0176</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0.0625</c:v>
                </c:pt>
                <c:pt idx="1">
                  <c:v>0.017</c:v>
                </c:pt>
                <c:pt idx="2">
                  <c:v>0.0324</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0.0625</c:v>
                </c:pt>
                <c:pt idx="1">
                  <c:v>0.1505</c:v>
                </c:pt>
                <c:pt idx="2">
                  <c:v>0.1886</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0.875</c:v>
                </c:pt>
                <c:pt idx="1">
                  <c:v>0.8056</c:v>
                </c:pt>
                <c:pt idx="2">
                  <c:v>0.7472</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0.0134</c:v>
                </c:pt>
                <c:pt idx="2">
                  <c:v>0.0143</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0.0054</c:v>
                </c:pt>
                <c:pt idx="2">
                  <c:v>0.0087</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0.0625</c:v>
                </c:pt>
                <c:pt idx="1">
                  <c:v>0.0269</c:v>
                </c:pt>
                <c:pt idx="2">
                  <c:v>0.0347</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0.0625</c:v>
                </c:pt>
                <c:pt idx="1">
                  <c:v>0.2408</c:v>
                </c:pt>
                <c:pt idx="2">
                  <c:v>0.2409</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0.875</c:v>
                </c:pt>
                <c:pt idx="1">
                  <c:v>0.7019</c:v>
                </c:pt>
                <c:pt idx="2">
                  <c:v>0.6775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0.0251</c:v>
                </c:pt>
                <c:pt idx="2">
                  <c:v>0.0383</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0.0063</c:v>
                </c:pt>
                <c:pt idx="2">
                  <c:v>0.0058</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0.0143</c:v>
                </c:pt>
                <c:pt idx="2">
                  <c:v>0.0266</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0.125</c:v>
                </c:pt>
                <c:pt idx="1">
                  <c:v>0.2077</c:v>
                </c:pt>
                <c:pt idx="2">
                  <c:v>0.2475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0.875</c:v>
                </c:pt>
                <c:pt idx="1">
                  <c:v>0.7645</c:v>
                </c:pt>
                <c:pt idx="2">
                  <c:v>0.7071</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0.0072</c:v>
                </c:pt>
                <c:pt idx="2">
                  <c:v>0.0129</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0.0072</c:v>
                </c:pt>
                <c:pt idx="2">
                  <c:v>0.0075</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0.0179</c:v>
                </c:pt>
                <c:pt idx="2">
                  <c:v>0.0302</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0.1875</c:v>
                </c:pt>
                <c:pt idx="1">
                  <c:v>0.2149</c:v>
                </c:pt>
                <c:pt idx="2">
                  <c:v>0.2609</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0.8125</c:v>
                </c:pt>
                <c:pt idx="1">
                  <c:v>0.7395</c:v>
                </c:pt>
                <c:pt idx="2">
                  <c:v>0.673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0.0206</c:v>
                </c:pt>
                <c:pt idx="2">
                  <c:v>0.0284</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0.0054</c:v>
                </c:pt>
                <c:pt idx="2">
                  <c:v>0.0051</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0.0179</c:v>
                </c:pt>
                <c:pt idx="2">
                  <c:v>0.0224</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0.125</c:v>
                </c:pt>
                <c:pt idx="1">
                  <c:v>0.2005</c:v>
                </c:pt>
                <c:pt idx="2">
                  <c:v>0.2491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0.875</c:v>
                </c:pt>
                <c:pt idx="1">
                  <c:v>0.7735</c:v>
                </c:pt>
                <c:pt idx="2">
                  <c:v>0.7167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0.0027</c:v>
                </c:pt>
                <c:pt idx="2">
                  <c:v>0.0066</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0.0045</c:v>
                </c:pt>
                <c:pt idx="2">
                  <c:v>0.0099</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0.0625</c:v>
                </c:pt>
                <c:pt idx="1">
                  <c:v>0.0278</c:v>
                </c:pt>
                <c:pt idx="2">
                  <c:v>0.0367</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0.0625</c:v>
                </c:pt>
                <c:pt idx="1">
                  <c:v>0.2426</c:v>
                </c:pt>
                <c:pt idx="2">
                  <c:v>0.2577</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0.875</c:v>
                </c:pt>
                <c:pt idx="1">
                  <c:v>0.6509</c:v>
                </c:pt>
                <c:pt idx="2">
                  <c:v>0.5781</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0.0743</c:v>
                </c:pt>
                <c:pt idx="2">
                  <c:v>0.1176</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0.0072</c:v>
                </c:pt>
                <c:pt idx="2">
                  <c:v>0.0056</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0.0625</c:v>
                </c:pt>
                <c:pt idx="1">
                  <c:v>0.0116</c:v>
                </c:pt>
                <c:pt idx="2">
                  <c:v>0.021</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0.125</c:v>
                </c:pt>
                <c:pt idx="1">
                  <c:v>0.1853</c:v>
                </c:pt>
                <c:pt idx="2">
                  <c:v>0.2422</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0.8125</c:v>
                </c:pt>
                <c:pt idx="1">
                  <c:v>0.7529</c:v>
                </c:pt>
                <c:pt idx="2">
                  <c:v>0.6829</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0.043</c:v>
                </c:pt>
                <c:pt idx="2">
                  <c:v>0.0484</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0.0036</c:v>
                </c:pt>
                <c:pt idx="2">
                  <c:v>0.0063</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0.0143</c:v>
                </c:pt>
                <c:pt idx="2">
                  <c:v>0.0269</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0.125</c:v>
                </c:pt>
                <c:pt idx="1">
                  <c:v>0.2113</c:v>
                </c:pt>
                <c:pt idx="2">
                  <c:v>0.237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0.875</c:v>
                </c:pt>
                <c:pt idx="1">
                  <c:v>0.7073</c:v>
                </c:pt>
                <c:pt idx="2">
                  <c:v>0.6539</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0.0636</c:v>
                </c:pt>
                <c:pt idx="2">
                  <c:v>0.0759</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0.0098</c:v>
                </c:pt>
                <c:pt idx="2">
                  <c:v>0.0068</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0.0625</c:v>
                </c:pt>
                <c:pt idx="1">
                  <c:v>0.0197</c:v>
                </c:pt>
                <c:pt idx="2">
                  <c:v>0.0234</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0.1875</c:v>
                </c:pt>
                <c:pt idx="1">
                  <c:v>0.2175</c:v>
                </c:pt>
                <c:pt idx="2">
                  <c:v>0.2598</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0.6875</c:v>
                </c:pt>
                <c:pt idx="1">
                  <c:v>0.6732</c:v>
                </c:pt>
                <c:pt idx="2">
                  <c:v>0.6239</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0.0625</c:v>
                </c:pt>
                <c:pt idx="1">
                  <c:v>0.0797</c:v>
                </c:pt>
                <c:pt idx="2">
                  <c:v>0.0862</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0.0045</c:v>
                </c:pt>
                <c:pt idx="2">
                  <c:v>0.0045</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0.0098</c:v>
                </c:pt>
                <c:pt idx="2">
                  <c:v>0.0139</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0.3125</c:v>
                </c:pt>
                <c:pt idx="1">
                  <c:v>0.1853</c:v>
                </c:pt>
                <c:pt idx="2">
                  <c:v>0.2451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0.6875</c:v>
                </c:pt>
                <c:pt idx="1">
                  <c:v>0.7449</c:v>
                </c:pt>
                <c:pt idx="2">
                  <c:v>0.6672</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0.0555</c:v>
                </c:pt>
                <c:pt idx="2">
                  <c:v>0.0692</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0.0045</c:v>
                </c:pt>
                <c:pt idx="2">
                  <c:v>0.0077</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0.0134</c:v>
                </c:pt>
                <c:pt idx="2">
                  <c:v>0.0199</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0.125</c:v>
                </c:pt>
                <c:pt idx="1">
                  <c:v>0.1459</c:v>
                </c:pt>
                <c:pt idx="2">
                  <c:v>0.1938</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0.8125</c:v>
                </c:pt>
                <c:pt idx="1">
                  <c:v>0.7287</c:v>
                </c:pt>
                <c:pt idx="2">
                  <c:v>0.6521</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0.0625</c:v>
                </c:pt>
                <c:pt idx="1">
                  <c:v>0.1074</c:v>
                </c:pt>
                <c:pt idx="2">
                  <c:v>0.1266</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0.0027</c:v>
                </c:pt>
                <c:pt idx="2">
                  <c:v>0.0038</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0.0161</c:v>
                </c:pt>
                <c:pt idx="2">
                  <c:v>0.0187</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0.1875</c:v>
                </c:pt>
                <c:pt idx="1">
                  <c:v>0.1594</c:v>
                </c:pt>
                <c:pt idx="2">
                  <c:v>0.1974</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0.8125</c:v>
                </c:pt>
                <c:pt idx="1">
                  <c:v>0.8192</c:v>
                </c:pt>
                <c:pt idx="2">
                  <c:v>0.7769</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0.0027</c:v>
                </c:pt>
                <c:pt idx="2">
                  <c:v>0.0033</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0.0045</c:v>
                </c:pt>
                <c:pt idx="2">
                  <c:v>0.0038</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0.0081</c:v>
                </c:pt>
                <c:pt idx="2">
                  <c:v>0.0122</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0.25</c:v>
                </c:pt>
                <c:pt idx="1">
                  <c:v>0.1307</c:v>
                </c:pt>
                <c:pt idx="2">
                  <c:v>0.1799</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0.75</c:v>
                </c:pt>
                <c:pt idx="1">
                  <c:v>0.8478</c:v>
                </c:pt>
                <c:pt idx="2">
                  <c:v>0.7869</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0.009</c:v>
                </c:pt>
                <c:pt idx="2">
                  <c:v>0.0173</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0.0036</c:v>
                </c:pt>
                <c:pt idx="2">
                  <c:v>0.0063</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0.0161</c:v>
                </c:pt>
                <c:pt idx="2">
                  <c:v>0.0221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0.25</c:v>
                </c:pt>
                <c:pt idx="1">
                  <c:v>0.137</c:v>
                </c:pt>
                <c:pt idx="2">
                  <c:v>0.1954</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0.75</c:v>
                </c:pt>
                <c:pt idx="1">
                  <c:v>0.8406</c:v>
                </c:pt>
                <c:pt idx="2">
                  <c:v>0.7706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0.0027</c:v>
                </c:pt>
                <c:pt idx="2">
                  <c:v>0.0055</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0.0045</c:v>
                </c:pt>
                <c:pt idx="2">
                  <c:v>0.0079</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0.0242</c:v>
                </c:pt>
                <c:pt idx="2">
                  <c:v>0.0293</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0.375</c:v>
                </c:pt>
                <c:pt idx="1">
                  <c:v>0.1792</c:v>
                </c:pt>
                <c:pt idx="2">
                  <c:v>0.2134</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0.625</c:v>
                </c:pt>
                <c:pt idx="1">
                  <c:v>0.7885</c:v>
                </c:pt>
                <c:pt idx="2">
                  <c:v>0.7398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0.0036</c:v>
                </c:pt>
                <c:pt idx="2">
                  <c:v>0.0095</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0.0314</c:v>
                </c:pt>
                <c:pt idx="2">
                  <c:v>0.0425</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0.069</c:v>
                </c:pt>
                <c:pt idx="2">
                  <c:v>0.0659</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0.25</c:v>
                </c:pt>
                <c:pt idx="1">
                  <c:v>0.2742</c:v>
                </c:pt>
                <c:pt idx="2">
                  <c:v>0.2824</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0.75</c:v>
                </c:pt>
                <c:pt idx="1">
                  <c:v>0.5233</c:v>
                </c:pt>
                <c:pt idx="2">
                  <c:v>0.4826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0.1022</c:v>
                </c:pt>
                <c:pt idx="2">
                  <c:v>0.1266</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0.0036</c:v>
                </c:pt>
                <c:pt idx="2">
                  <c:v>0.0125</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0.0625</c:v>
                </c:pt>
                <c:pt idx="1">
                  <c:v>0.0278</c:v>
                </c:pt>
                <c:pt idx="2">
                  <c:v>0.0393</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0.1875</c:v>
                </c:pt>
                <c:pt idx="1">
                  <c:v>0.1907</c:v>
                </c:pt>
                <c:pt idx="2">
                  <c:v>0.2231</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0.75</c:v>
                </c:pt>
                <c:pt idx="1">
                  <c:v>0.7619</c:v>
                </c:pt>
                <c:pt idx="2">
                  <c:v>0.706</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0.0161</c:v>
                </c:pt>
                <c:pt idx="2">
                  <c:v>0.0191</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0.0072</c:v>
                </c:pt>
                <c:pt idx="2">
                  <c:v>0.0111</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0.125</c:v>
                </c:pt>
                <c:pt idx="1">
                  <c:v>0.0206</c:v>
                </c:pt>
                <c:pt idx="2">
                  <c:v>0.0276</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0.0</c:v>
                </c:pt>
                <c:pt idx="1">
                  <c:v>0.1352</c:v>
                </c:pt>
                <c:pt idx="2">
                  <c:v>0.1728</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0.875</c:v>
                </c:pt>
                <c:pt idx="1">
                  <c:v>0.8353</c:v>
                </c:pt>
                <c:pt idx="2">
                  <c:v>0.781</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0.0018</c:v>
                </c:pt>
                <c:pt idx="2">
                  <c:v>0.0074</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0.0233</c:v>
                </c:pt>
                <c:pt idx="2">
                  <c:v>0.0274</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0.0625</c:v>
                </c:pt>
                <c:pt idx="1">
                  <c:v>0.0886</c:v>
                </c:pt>
                <c:pt idx="2">
                  <c:v>0.0952</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0.125</c:v>
                </c:pt>
                <c:pt idx="1">
                  <c:v>0.3089</c:v>
                </c:pt>
                <c:pt idx="2">
                  <c:v>0.3355</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0.8125</c:v>
                </c:pt>
                <c:pt idx="1">
                  <c:v>0.5748</c:v>
                </c:pt>
                <c:pt idx="2">
                  <c:v>0.5354</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0.0045</c:v>
                </c:pt>
                <c:pt idx="2">
                  <c:v>0.0065</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0.0179</c:v>
                </c:pt>
                <c:pt idx="2">
                  <c:v>0.0222</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0.125</c:v>
                </c:pt>
                <c:pt idx="1">
                  <c:v>0.0698</c:v>
                </c:pt>
                <c:pt idx="2">
                  <c:v>0.0687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0.125</c:v>
                </c:pt>
                <c:pt idx="1">
                  <c:v>0.256</c:v>
                </c:pt>
                <c:pt idx="2">
                  <c:v>0.2869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0.75</c:v>
                </c:pt>
                <c:pt idx="1">
                  <c:v>0.6329</c:v>
                </c:pt>
                <c:pt idx="2">
                  <c:v>0.5938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0.0233</c:v>
                </c:pt>
                <c:pt idx="2">
                  <c:v>0.0284</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0.0117</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0.0439</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0.25</c:v>
                </c:pt>
                <c:pt idx="1">
                  <c:v>0.1892</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0.6875</c:v>
                </c:pt>
                <c:pt idx="1">
                  <c:v>0.7202</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0.0625</c:v>
                </c:pt>
                <c:pt idx="1">
                  <c:v>0.035</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0.0054</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0.0027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0.125</c:v>
                </c:pt>
                <c:pt idx="1">
                  <c:v>0.0798</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0.8125</c:v>
                </c:pt>
                <c:pt idx="1">
                  <c:v>0.7543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0.0625</c:v>
                </c:pt>
                <c:pt idx="1">
                  <c:v>0.1578</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74572370809445"/>
          <c:y val="5.81628305901132E-2"/>
          <c:w val="0.41996476946847594"/>
          <c:h val="0.90900458384203564"/>
        </c:manualLayout>
      </c:layout>
      <c:barChart>
        <c:barDir val="bar"/>
        <c:grouping val="clustered"/>
        <c:varyColors val="0"/>
        <c:ser>
          <c:idx val="0"/>
          <c:order val="0"/>
          <c:tx>
            <c:strRef>
              <c:f>Sheet1!$B$1</c:f>
              <c:strCache>
                <c:ptCount val="1"/>
                <c:pt idx="0">
                  <c:v>{{Kommun}}</c:v>
                </c:pt>
              </c:strCache>
            </c:strRef>
          </c:tx>
          <c:spPr>
            <a:solidFill>
              <a:srgbClr val="8CC4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01-4DD5-BA49-9BC7-D82F32BFEC2C}"/>
              </c:ext>
            </c:extLst>
          </c:dPt>
          <c:dPt>
            <c:idx val="1"/>
            <c:invertIfNegative val="0"/>
            <c:bubble3D val="0"/>
            <c:spPr>
              <a:solidFill>
                <a:srgbClr val="2AA8B0"/>
              </a:solidFill>
              <a:ln>
                <a:noFill/>
              </a:ln>
              <a:effectLst/>
            </c:spPr>
            <c:extLst>
              <c:ext xmlns:c16="http://schemas.microsoft.com/office/drawing/2014/chart" uri="{C3380CC4-5D6E-409C-BE32-E72D297353CC}">
                <c16:uniqueId val="{00000003-4DD5-BA49-9BC7-D82F32BFEC2C}"/>
              </c:ext>
            </c:extLst>
          </c:dPt>
          <c:dPt>
            <c:idx val="2"/>
            <c:invertIfNegative val="0"/>
            <c:bubble3D val="0"/>
            <c:spPr>
              <a:solidFill>
                <a:srgbClr val="8CC4CB"/>
              </a:solidFill>
              <a:ln>
                <a:noFill/>
              </a:ln>
              <a:effectLst/>
            </c:spPr>
            <c:extLst>
              <c:ext xmlns:c16="http://schemas.microsoft.com/office/drawing/2014/chart" uri="{C3380CC4-5D6E-409C-BE32-E72D297353CC}">
                <c16:uniqueId val="{00000005-4DD5-BA49-9BC7-D82F32BFEC2C}"/>
              </c:ext>
            </c:extLst>
          </c:dPt>
          <c:dPt>
            <c:idx val="3"/>
            <c:invertIfNegative val="0"/>
            <c:bubble3D val="0"/>
            <c:spPr>
              <a:solidFill>
                <a:srgbClr val="8CC4CB"/>
              </a:solidFill>
              <a:ln>
                <a:noFill/>
              </a:ln>
              <a:effectLst/>
            </c:spPr>
            <c:extLst>
              <c:ext xmlns:c16="http://schemas.microsoft.com/office/drawing/2014/chart" uri="{C3380CC4-5D6E-409C-BE32-E72D297353CC}">
                <c16:uniqueId val="{00000007-E9D5-AD4B-A2EB-6D7F42DAFB60}"/>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Danderyd</c:v>
                </c:pt>
                <c:pt idx="1">
                  <c:v>Vendestigens förskola och skola</c:v>
                </c:pt>
              </c:strCache>
            </c:strRef>
          </c:cat>
          <c:val>
            <c:numRef>
              <c:f>Sheet1!$B$2:$B$3</c:f>
              <c:numCache>
                <c:formatCode>General</c:formatCode>
                <c:ptCount val="2"/>
                <c:pt idx="0">
                  <c:v>3.7432</c:v>
                </c:pt>
                <c:pt idx="1">
                  <c:v>3.8125</c:v>
                </c:pt>
              </c:numCache>
            </c:numRef>
          </c:val>
          <c:extLst>
            <c:ext xmlns:c16="http://schemas.microsoft.com/office/drawing/2014/chart" uri="{C3380CC4-5D6E-409C-BE32-E72D297353CC}">
              <c16:uniqueId val="{00000010-4DD5-BA49-9BC7-D82F32BFEC2C}"/>
            </c:ext>
          </c:extLst>
        </c:ser>
        <c:dLbls>
          <c:dLblPos val="outEnd"/>
          <c:showLegendKey val="0"/>
          <c:showVal val="1"/>
          <c:showCatName val="0"/>
          <c:showSerName val="0"/>
          <c:showPercent val="0"/>
          <c:showBubbleSize val="0"/>
        </c:dLbls>
        <c:gapWidth val="55"/>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1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0.0667</c:v>
                </c:pt>
                <c:pt idx="2">
                  <c:v>0.0</c:v>
                </c:pt>
              </c:numCache>
            </c:numRef>
          </c:val>
          <c:extLst>
            <c:ext xmlns:c16="http://schemas.microsoft.com/office/drawing/2014/chart" uri="{C3380CC4-5D6E-409C-BE32-E72D297353CC}">
              <c16:uniqueId val="{00000000-3B89-DF40-A9CB-9C51834758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0.1333</c:v>
                </c:pt>
                <c:pt idx="2">
                  <c:v>0.0667</c:v>
                </c:pt>
              </c:numCache>
            </c:numRef>
          </c:val>
          <c:extLst>
            <c:ext xmlns:c16="http://schemas.microsoft.com/office/drawing/2014/chart" uri="{C3380CC4-5D6E-409C-BE32-E72D297353CC}">
              <c16:uniqueId val="{00000001-3B89-DF40-A9CB-9C51834758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0.1875</c:v>
                </c:pt>
                <c:pt idx="1">
                  <c:v>0.0</c:v>
                </c:pt>
                <c:pt idx="2">
                  <c:v>0.0667</c:v>
                </c:pt>
              </c:numCache>
            </c:numRef>
          </c:val>
          <c:extLst>
            <c:ext xmlns:c16="http://schemas.microsoft.com/office/drawing/2014/chart" uri="{C3380CC4-5D6E-409C-BE32-E72D297353CC}">
              <c16:uniqueId val="{00000002-3B89-DF40-A9CB-9C51834758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0.8125</c:v>
                </c:pt>
                <c:pt idx="1">
                  <c:v>0.8</c:v>
                </c:pt>
                <c:pt idx="2">
                  <c:v>0.8667</c:v>
                </c:pt>
              </c:numCache>
            </c:numRef>
          </c:val>
          <c:extLst>
            <c:ext xmlns:c16="http://schemas.microsoft.com/office/drawing/2014/chart" uri="{C3380CC4-5D6E-409C-BE32-E72D297353CC}">
              <c16:uniqueId val="{00000003-3B89-DF40-A9CB-9C51834758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3B89-DF40-A9CB-9C5183475861}"/>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0.0667</c:v>
                </c:pt>
                <c:pt idx="2">
                  <c:v>0.0</c:v>
                </c:pt>
              </c:numCache>
            </c:numRef>
          </c:val>
          <c:extLst>
            <c:ext xmlns:c16="http://schemas.microsoft.com/office/drawing/2014/chart" uri="{C3380CC4-5D6E-409C-BE32-E72D297353CC}">
              <c16:uniqueId val="{00000000-2A94-0D47-B019-AC5847A7867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0.0625</c:v>
                </c:pt>
                <c:pt idx="1">
                  <c:v>0.1333</c:v>
                </c:pt>
                <c:pt idx="2">
                  <c:v>0.0</c:v>
                </c:pt>
              </c:numCache>
            </c:numRef>
          </c:val>
          <c:extLst>
            <c:ext xmlns:c16="http://schemas.microsoft.com/office/drawing/2014/chart" uri="{C3380CC4-5D6E-409C-BE32-E72D297353CC}">
              <c16:uniqueId val="{00000001-2A94-0D47-B019-AC5847A7867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0.125</c:v>
                </c:pt>
                <c:pt idx="1">
                  <c:v>0.0667</c:v>
                </c:pt>
                <c:pt idx="2">
                  <c:v>0.0667</c:v>
                </c:pt>
              </c:numCache>
            </c:numRef>
          </c:val>
          <c:extLst>
            <c:ext xmlns:c16="http://schemas.microsoft.com/office/drawing/2014/chart" uri="{C3380CC4-5D6E-409C-BE32-E72D297353CC}">
              <c16:uniqueId val="{00000002-2A94-0D47-B019-AC5847A7867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0.8125</c:v>
                </c:pt>
                <c:pt idx="1">
                  <c:v>0.7333</c:v>
                </c:pt>
                <c:pt idx="2">
                  <c:v>0.9333</c:v>
                </c:pt>
              </c:numCache>
            </c:numRef>
          </c:val>
          <c:extLst>
            <c:ext xmlns:c16="http://schemas.microsoft.com/office/drawing/2014/chart" uri="{C3380CC4-5D6E-409C-BE32-E72D297353CC}">
              <c16:uniqueId val="{00000003-2A94-0D47-B019-AC5847A7867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2A94-0D47-B019-AC5847A7867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0.0667</c:v>
                </c:pt>
                <c:pt idx="2">
                  <c:v>0.0</c:v>
                </c:pt>
              </c:numCache>
            </c:numRef>
          </c:val>
          <c:extLst>
            <c:ext xmlns:c16="http://schemas.microsoft.com/office/drawing/2014/chart" uri="{C3380CC4-5D6E-409C-BE32-E72D297353CC}">
              <c16:uniqueId val="{00000000-34B9-CD4A-AA8D-246995E5EDE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0.0625</c:v>
                </c:pt>
                <c:pt idx="1">
                  <c:v>0.1333</c:v>
                </c:pt>
                <c:pt idx="2">
                  <c:v>0.0667</c:v>
                </c:pt>
              </c:numCache>
            </c:numRef>
          </c:val>
          <c:extLst>
            <c:ext xmlns:c16="http://schemas.microsoft.com/office/drawing/2014/chart" uri="{C3380CC4-5D6E-409C-BE32-E72D297353CC}">
              <c16:uniqueId val="{00000001-34B9-CD4A-AA8D-246995E5EDE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0.0625</c:v>
                </c:pt>
                <c:pt idx="1">
                  <c:v>0.0667</c:v>
                </c:pt>
                <c:pt idx="2">
                  <c:v>0.0667</c:v>
                </c:pt>
              </c:numCache>
            </c:numRef>
          </c:val>
          <c:extLst>
            <c:ext xmlns:c16="http://schemas.microsoft.com/office/drawing/2014/chart" uri="{C3380CC4-5D6E-409C-BE32-E72D297353CC}">
              <c16:uniqueId val="{00000002-34B9-CD4A-AA8D-246995E5EDE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0.875</c:v>
                </c:pt>
                <c:pt idx="1">
                  <c:v>0.7333</c:v>
                </c:pt>
                <c:pt idx="2">
                  <c:v>0.8667</c:v>
                </c:pt>
              </c:numCache>
            </c:numRef>
          </c:val>
          <c:extLst>
            <c:ext xmlns:c16="http://schemas.microsoft.com/office/drawing/2014/chart" uri="{C3380CC4-5D6E-409C-BE32-E72D297353CC}">
              <c16:uniqueId val="{00000003-34B9-CD4A-AA8D-246995E5EDE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34B9-CD4A-AA8D-246995E5EDE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0.0625</c:v>
                </c:pt>
                <c:pt idx="1">
                  <c:v>0.125</c:v>
                </c:pt>
                <c:pt idx="2">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0.0625</c:v>
                </c:pt>
                <c:pt idx="1">
                  <c:v>0.25</c:v>
                </c:pt>
                <c:pt idx="2">
                  <c:v>0.0667</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0.875</c:v>
                </c:pt>
                <c:pt idx="1">
                  <c:v>0.5625</c:v>
                </c:pt>
                <c:pt idx="2">
                  <c:v>0.9333</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0.0625</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6.385983903435441E-2"/>
          <c:w val="0.87894029531791384"/>
          <c:h val="0.76764245756208593"/>
        </c:manualLayout>
      </c:layout>
      <c:lineChart>
        <c:grouping val="standard"/>
        <c:varyColors val="0"/>
        <c:ser>
          <c:idx val="0"/>
          <c:order val="0"/>
          <c:tx>
            <c:strRef>
              <c:f>Sheet1!$B$1</c:f>
              <c:strCache>
                <c:ptCount val="1"/>
                <c:pt idx="0">
                  <c:v>{{Kommun}}</c:v>
                </c:pt>
              </c:strCache>
            </c:strRef>
          </c:tx>
          <c:spPr>
            <a:ln w="22225" cap="rnd">
              <a:solidFill>
                <a:srgbClr val="2AA8B0"/>
              </a:solidFill>
              <a:round/>
            </a:ln>
            <a:effectLst/>
          </c:spPr>
          <c:marker>
            <c:symbol val="circle"/>
            <c:size val="5"/>
            <c:spPr>
              <a:solidFill>
                <a:srgbClr val="2AA8B0"/>
              </a:solidFill>
              <a:ln w="9525">
                <a:noFill/>
              </a:ln>
              <a:effectLst/>
            </c:spPr>
          </c:marker>
          <c:dPt>
            <c:idx val="0"/>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1-6270-D543-82D8-39314D95D0C8}"/>
              </c:ext>
            </c:extLst>
          </c:dPt>
          <c:dPt>
            <c:idx val="1"/>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3-6270-D543-82D8-39314D95D0C8}"/>
              </c:ext>
            </c:extLst>
          </c:dPt>
          <c:dPt>
            <c:idx val="2"/>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5-6270-D543-82D8-39314D95D0C8}"/>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2022</c:v>
                </c:pt>
                <c:pt idx="1">
                  <c:v>2023</c:v>
                </c:pt>
                <c:pt idx="2">
                  <c:v>2024</c:v>
                </c:pt>
              </c:strCache>
            </c:strRef>
          </c:cat>
          <c:val>
            <c:numRef>
              <c:f>Sheet1!$B$2:$B$4</c:f>
              <c:numCache>
                <c:formatCode>General</c:formatCode>
                <c:ptCount val="3"/>
                <c:pt idx="0">
                  <c:v>3.8</c:v>
                </c:pt>
                <c:pt idx="1">
                  <c:v>3.5</c:v>
                </c:pt>
                <c:pt idx="2">
                  <c:v>3.8125</c:v>
                </c:pt>
              </c:numCache>
            </c:numRef>
          </c:val>
          <c:smooth val="0"/>
          <c:extLst>
            <c:ext xmlns:c16="http://schemas.microsoft.com/office/drawing/2014/chart" uri="{C3380CC4-5D6E-409C-BE32-E72D297353CC}">
              <c16:uniqueId val="{00000006-6270-D543-82D8-39314D95D0C8}"/>
            </c:ext>
          </c:extLst>
        </c:ser>
        <c:dLbls>
          <c:showLegendKey val="0"/>
          <c:showVal val="1"/>
          <c:showCatName val="0"/>
          <c:showSerName val="0"/>
          <c:showPercent val="0"/>
          <c:showBubbleSize val="0"/>
        </c:dLbls>
        <c:marker val="1"/>
        <c:smooth val="0"/>
        <c:axId val="778302768"/>
        <c:axId val="752388576"/>
      </c:line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5"/>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0.1875</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0.125</c:v>
                </c:pt>
                <c:pt idx="1">
                  <c:v>0.125</c:v>
                </c:pt>
                <c:pt idx="2">
                  <c:v>0.0</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0.875</c:v>
                </c:pt>
                <c:pt idx="1">
                  <c:v>0.6875</c:v>
                </c:pt>
                <c:pt idx="2">
                  <c:v>1.0</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0.0625</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0.1875</c:v>
                </c:pt>
                <c:pt idx="1">
                  <c:v>0.3125</c:v>
                </c:pt>
                <c:pt idx="2">
                  <c:v>0.1333</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0.8125</c:v>
                </c:pt>
                <c:pt idx="1">
                  <c:v>0.625</c:v>
                </c:pt>
                <c:pt idx="2">
                  <c:v>0.8667</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0.0625</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0.125</c:v>
                </c:pt>
                <c:pt idx="2">
                  <c:v>0.0667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0.125</c:v>
                </c:pt>
                <c:pt idx="1">
                  <c:v>0.125</c:v>
                </c:pt>
                <c:pt idx="2">
                  <c:v>0.1333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0.875</c:v>
                </c:pt>
                <c:pt idx="1">
                  <c:v>0.6875</c:v>
                </c:pt>
                <c:pt idx="2">
                  <c:v>0.8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0.0625</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0.0625</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0.0625</c:v>
                </c:pt>
                <c:pt idx="1">
                  <c:v>0.3125</c:v>
                </c:pt>
                <c:pt idx="2">
                  <c:v>0.0667</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0.875</c:v>
                </c:pt>
                <c:pt idx="1">
                  <c:v>0.5625</c:v>
                </c:pt>
                <c:pt idx="2">
                  <c:v>0.8667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0.0625</c:v>
                </c:pt>
                <c:pt idx="2">
                  <c:v>0.0667</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0.0625</c:v>
                </c:pt>
                <c:pt idx="1">
                  <c:v>0.0</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0.125</c:v>
                </c:pt>
                <c:pt idx="1">
                  <c:v>0.5</c:v>
                </c:pt>
                <c:pt idx="2">
                  <c:v>0.1333</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0.8125</c:v>
                </c:pt>
                <c:pt idx="1">
                  <c:v>0.4375</c:v>
                </c:pt>
                <c:pt idx="2">
                  <c:v>0.7333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0.0625</c:v>
                </c:pt>
                <c:pt idx="2">
                  <c:v>0.1333</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0.0625</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0.0625</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0.125</c:v>
                </c:pt>
                <c:pt idx="1">
                  <c:v>0.0625</c:v>
                </c:pt>
                <c:pt idx="2">
                  <c:v>0.1333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0.875</c:v>
                </c:pt>
                <c:pt idx="1">
                  <c:v>0.75</c:v>
                </c:pt>
                <c:pt idx="2">
                  <c:v>0.7333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0.0625</c:v>
                </c:pt>
                <c:pt idx="2">
                  <c:v>0.1333</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0.0625</c:v>
                </c:pt>
                <c:pt idx="1">
                  <c:v>0.0625</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0.1875</c:v>
                </c:pt>
                <c:pt idx="1">
                  <c:v>0.25</c:v>
                </c:pt>
                <c:pt idx="2">
                  <c:v>0.1333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0.6875</c:v>
                </c:pt>
                <c:pt idx="1">
                  <c:v>0.5625</c:v>
                </c:pt>
                <c:pt idx="2">
                  <c:v>0.8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0.0625</c:v>
                </c:pt>
                <c:pt idx="1">
                  <c:v>0.125</c:v>
                </c:pt>
                <c:pt idx="2">
                  <c:v>0.0667</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0.15928384428746467"/>
          <c:w val="0.87894029531791384"/>
          <c:h val="0.6722179301074338"/>
        </c:manualLayout>
      </c:layout>
      <c:barChart>
        <c:barDir val="col"/>
        <c:grouping val="clustered"/>
        <c:varyColors val="0"/>
        <c:ser>
          <c:idx val="0"/>
          <c:order val="0"/>
          <c:tx>
            <c:strRef>
              <c:f>Sheet1!$B$1</c:f>
              <c:strCache>
                <c:ptCount val="1"/>
                <c:pt idx="0">
                  <c:v>NI</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01-CED6-0444-8FBE-BC623F2F94AE}"/>
              </c:ext>
            </c:extLst>
          </c:dPt>
          <c:dPt>
            <c:idx val="1"/>
            <c:invertIfNegative val="0"/>
            <c:bubble3D val="0"/>
            <c:spPr>
              <a:solidFill>
                <a:srgbClr val="2AA8B0"/>
              </a:solidFill>
              <a:ln>
                <a:noFill/>
              </a:ln>
              <a:effectLst/>
            </c:spPr>
            <c:extLst>
              <c:ext xmlns:c16="http://schemas.microsoft.com/office/drawing/2014/chart" uri="{C3380CC4-5D6E-409C-BE32-E72D297353CC}">
                <c16:uniqueId val="{00000003-CED6-0444-8FBE-BC623F2F94AE}"/>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Flicka</c:v>
                </c:pt>
                <c:pt idx="1">
                  <c:v>Pojke</c:v>
                </c:pt>
              </c:strCache>
            </c:strRef>
          </c:cat>
          <c:val>
            <c:numRef>
              <c:f>Sheet1!$B$2:$B$3</c:f>
              <c:numCache>
                <c:formatCode>General</c:formatCode>
                <c:ptCount val="2"/>
                <c:pt idx="0">
                  <c:v>3.75</c:v>
                </c:pt>
                <c:pt idx="1">
                  <c:v>3.875</c:v>
                </c:pt>
              </c:numCache>
            </c:numRef>
          </c:val>
          <c:extLst>
            <c:ext xmlns:c16="http://schemas.microsoft.com/office/drawing/2014/chart" uri="{C3380CC4-5D6E-409C-BE32-E72D297353CC}">
              <c16:uniqueId val="{00000010-CED6-0444-8FBE-BC623F2F94AE}"/>
            </c:ext>
          </c:extLst>
        </c:ser>
        <c:dLbls>
          <c:dLblPos val="outEnd"/>
          <c:showLegendKey val="0"/>
          <c:showVal val="1"/>
          <c:showCatName val="0"/>
          <c:showSerName val="0"/>
          <c:showPercent val="0"/>
          <c:showBubbleSize val="0"/>
        </c:dLbls>
        <c:gapWidth val="55"/>
        <c:axId val="778302768"/>
        <c:axId val="752388576"/>
      </c:bar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0.3125</c:v>
                </c:pt>
                <c:pt idx="1">
                  <c:v>0.1875</c:v>
                </c:pt>
                <c:pt idx="2">
                  <c:v>0.1333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0.6875</c:v>
                </c:pt>
                <c:pt idx="1">
                  <c:v>0.75</c:v>
                </c:pt>
                <c:pt idx="2">
                  <c:v>0.8667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0.0625</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0.0625</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0.125</c:v>
                </c:pt>
                <c:pt idx="1">
                  <c:v>0.4375</c:v>
                </c:pt>
                <c:pt idx="2">
                  <c:v>0.1333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0.8125</c:v>
                </c:pt>
                <c:pt idx="1">
                  <c:v>0.375</c:v>
                </c:pt>
                <c:pt idx="2">
                  <c:v>0.8667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0.0625</c:v>
                </c:pt>
                <c:pt idx="1">
                  <c:v>0.125</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0.0625</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0.0625</c:v>
                </c:pt>
                <c:pt idx="2">
                  <c:v>0.0667</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0.1875</c:v>
                </c:pt>
                <c:pt idx="1">
                  <c:v>0.1875</c:v>
                </c:pt>
                <c:pt idx="2">
                  <c:v>0.1333</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0.8125</c:v>
                </c:pt>
                <c:pt idx="1">
                  <c:v>0.6875</c:v>
                </c:pt>
                <c:pt idx="2">
                  <c:v>0.8</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0.0625</c:v>
                </c:pt>
                <c:pt idx="2">
                  <c:v>0.0667</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0.25</c:v>
                </c:pt>
                <c:pt idx="1">
                  <c:v>0.1875</c:v>
                </c:pt>
                <c:pt idx="2">
                  <c:v>0.0</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0.75</c:v>
                </c:pt>
                <c:pt idx="1">
                  <c:v>0.75</c:v>
                </c:pt>
                <c:pt idx="2">
                  <c:v>0.9333</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0.0625</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0.0667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0.25</c:v>
                </c:pt>
                <c:pt idx="1">
                  <c:v>0.25</c:v>
                </c:pt>
                <c:pt idx="2">
                  <c:v>0.0667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0.75</c:v>
                </c:pt>
                <c:pt idx="1">
                  <c:v>0.6875</c:v>
                </c:pt>
                <c:pt idx="2">
                  <c:v>0.8667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22974544045322"/>
        </c:manualLayout>
      </c:layout>
      <c:barChart>
        <c:barDir val="bar"/>
        <c:grouping val="clustered"/>
        <c:varyColors val="0"/>
        <c:ser>
          <c:idx val="0"/>
          <c:order val="0"/>
          <c:tx>
            <c:strRef>
              <c:f>Sheet1!$B$1</c:f>
              <c:strCache>
                <c:ptCount val="1"/>
                <c:pt idx="0">
                  <c:v>2024</c:v>
                </c:pt>
              </c:strCache>
            </c:strRef>
          </c:tx>
          <c:spPr>
            <a:solidFill>
              <a:srgbClr val="008C8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C00000"/>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C00000"/>
              </a:solidFill>
              <a:ln>
                <a:noFill/>
              </a:ln>
              <a:effectLst/>
            </c:spPr>
            <c:extLst>
              <c:ext xmlns:c16="http://schemas.microsoft.com/office/drawing/2014/chart" uri="{C3380CC4-5D6E-409C-BE32-E72D297353CC}">
                <c16:uniqueId val="{00000005-46B7-8946-99C7-0AFAA3A00794}"/>
              </c:ext>
            </c:extLst>
          </c:dPt>
          <c:dPt>
            <c:idx val="4"/>
            <c:invertIfNegative val="0"/>
            <c:bubble3D val="0"/>
            <c:spPr>
              <a:solidFill>
                <a:schemeClr val="accent3"/>
              </a:solidFill>
              <a:ln>
                <a:noFill/>
              </a:ln>
              <a:effectLst/>
            </c:spPr>
            <c:extLst>
              <c:ext xmlns:c16="http://schemas.microsoft.com/office/drawing/2014/chart" uri="{C3380CC4-5D6E-409C-BE32-E72D297353CC}">
                <c16:uniqueId val="{00000070-4D53-FC42-B435-1ACAC5982E96}"/>
              </c:ext>
            </c:extLst>
          </c:dPt>
          <c:dPt>
            <c:idx val="5"/>
            <c:invertIfNegative val="0"/>
            <c:bubble3D val="0"/>
            <c:spPr>
              <a:solidFill>
                <a:schemeClr val="accent3"/>
              </a:solidFill>
              <a:ln>
                <a:noFill/>
              </a:ln>
              <a:effectLst/>
            </c:spPr>
            <c:extLst>
              <c:ext xmlns:c16="http://schemas.microsoft.com/office/drawing/2014/chart" uri="{C3380CC4-5D6E-409C-BE32-E72D297353CC}">
                <c16:uniqueId val="{00000075-4D53-FC42-B435-1ACAC5982E9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7A-4D53-FC42-B435-1ACAC5982E96}"/>
              </c:ext>
            </c:extLst>
          </c:dPt>
          <c:dPt>
            <c:idx val="7"/>
            <c:invertIfNegative val="0"/>
            <c:bubble3D val="0"/>
            <c:spPr>
              <a:solidFill>
                <a:schemeClr val="accent3"/>
              </a:solidFill>
              <a:ln>
                <a:noFill/>
              </a:ln>
              <a:effectLst/>
            </c:spPr>
            <c:extLst>
              <c:ext xmlns:c16="http://schemas.microsoft.com/office/drawing/2014/chart" uri="{C3380CC4-5D6E-409C-BE32-E72D297353CC}">
                <c16:uniqueId val="{0000007F-4D53-FC42-B435-1ACAC5982E96}"/>
              </c:ext>
            </c:extLst>
          </c:dPt>
          <c:dPt>
            <c:idx val="8"/>
            <c:invertIfNegative val="0"/>
            <c:bubble3D val="0"/>
            <c:spPr>
              <a:solidFill>
                <a:schemeClr val="accent3"/>
              </a:solidFill>
              <a:ln>
                <a:noFill/>
              </a:ln>
              <a:effectLst/>
            </c:spPr>
            <c:extLst>
              <c:ext xmlns:c16="http://schemas.microsoft.com/office/drawing/2014/chart" uri="{C3380CC4-5D6E-409C-BE32-E72D297353CC}">
                <c16:uniqueId val="{00000084-4D53-FC42-B435-1ACAC5982E9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89-4D53-FC42-B435-1ACAC5982E9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8E-4D53-FC42-B435-1ACAC5982E9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93-4D53-FC42-B435-1ACAC5982E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98-4D53-FC42-B435-1ACAC5982E96}"/>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förskola</c:v>
                </c:pt>
                <c:pt idx="1">
                  <c:v>Jag kan rekommendera mitt barns förskola</c:v>
                </c:pt>
                <c:pt idx="2">
                  <c:v>Mitt barn går på den förskola som jag vill</c:v>
                </c:pt>
                <c:pt idx="3">
                  <c:v> </c:v>
                </c:pt>
                <c:pt idx="4">
                  <c:v>Verksamheten är stimulerande för mitt barn</c:v>
                </c:pt>
                <c:pt idx="5">
                  <c:v>Personalen är engagerade i mitt barns utveckling</c:v>
                </c:pt>
                <c:pt idx="6">
                  <c:v>Mitt barn får det stöd och den hjälp som behövs</c:v>
                </c:pt>
                <c:pt idx="7">
                  <c:v>Förskolan arbetar med att utveckla mitt barns språk</c:v>
                </c:pt>
                <c:pt idx="8">
                  <c:v>Förskolan arbetar med att utveckla mitt barns förståelse för naturvetenskap och teknik</c:v>
                </c:pt>
                <c:pt idx="9">
                  <c:v>Förskolan arbetar med att utveckla mitt barns förståelse för matematik</c:v>
                </c:pt>
                <c:pt idx="10">
                  <c:v>Förskolan utvecklar mitt barns tillit till sin egen förmåga</c:v>
                </c:pt>
                <c:pt idx="11">
                  <c:v> </c:v>
                </c:pt>
                <c:pt idx="12">
                  <c:v> </c:v>
                </c:pt>
                <c:pt idx="13">
                  <c:v> </c:v>
                </c:pt>
              </c:strCache>
            </c:strRef>
          </c:cat>
          <c:val>
            <c:numRef>
              <c:f>Sheet1!$B$2:$B$15</c:f>
              <c:numCache>
                <c:formatCode>General</c:formatCode>
                <c:ptCount val="14"/>
                <c:pt idx="0">
                  <c:v>3.8125</c:v>
                </c:pt>
                <c:pt idx="1">
                  <c:v>3.8125</c:v>
                </c:pt>
                <c:pt idx="2">
                  <c:v>3.75</c:v>
                </c:pt>
                <c:pt idx="4">
                  <c:v>3.875</c:v>
                </c:pt>
                <c:pt idx="5">
                  <c:v>3.875</c:v>
                </c:pt>
                <c:pt idx="6">
                  <c:v>3.8125</c:v>
                </c:pt>
                <c:pt idx="7">
                  <c:v>3.8125</c:v>
                </c:pt>
                <c:pt idx="8">
                  <c:v>3.875</c:v>
                </c:pt>
                <c:pt idx="9">
                  <c:v>3.8125</c:v>
                </c:pt>
                <c:pt idx="10">
                  <c:v>3.75</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2023</c:v>
                </c:pt>
              </c:strCache>
            </c:strRef>
          </c:tx>
          <c:spPr>
            <a:solidFill>
              <a:srgbClr val="2AA8B0"/>
            </a:solidFill>
            <a:ln>
              <a:noFill/>
            </a:ln>
            <a:effectLst/>
          </c:spPr>
          <c:invertIfNegative val="0"/>
          <c:dPt>
            <c:idx val="0"/>
            <c:invertIfNegative val="0"/>
            <c:bubble3D val="0"/>
            <c:spPr>
              <a:solidFill>
                <a:srgbClr val="C8410A"/>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C8410A"/>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C8410A"/>
              </a:solidFill>
              <a:ln>
                <a:noFill/>
              </a:ln>
              <a:effectLst/>
            </c:spPr>
            <c:extLst>
              <c:ext xmlns:c16="http://schemas.microsoft.com/office/drawing/2014/chart" uri="{C3380CC4-5D6E-409C-BE32-E72D297353CC}">
                <c16:uniqueId val="{00000016-46B7-8946-99C7-0AFAA3A00794}"/>
              </c:ext>
            </c:extLst>
          </c:dPt>
          <c:dPt>
            <c:idx val="4"/>
            <c:invertIfNegative val="0"/>
            <c:bubble3D val="0"/>
            <c:spPr>
              <a:solidFill>
                <a:srgbClr val="008C86"/>
              </a:solidFill>
              <a:ln>
                <a:noFill/>
              </a:ln>
              <a:effectLst/>
            </c:spPr>
            <c:extLst>
              <c:ext xmlns:c16="http://schemas.microsoft.com/office/drawing/2014/chart" uri="{C3380CC4-5D6E-409C-BE32-E72D297353CC}">
                <c16:uniqueId val="{00000071-4D53-FC42-B435-1ACAC5982E96}"/>
              </c:ext>
            </c:extLst>
          </c:dPt>
          <c:dPt>
            <c:idx val="5"/>
            <c:invertIfNegative val="0"/>
            <c:bubble3D val="0"/>
            <c:spPr>
              <a:solidFill>
                <a:srgbClr val="008C86"/>
              </a:solidFill>
              <a:ln>
                <a:noFill/>
              </a:ln>
              <a:effectLst/>
            </c:spPr>
            <c:extLst>
              <c:ext xmlns:c16="http://schemas.microsoft.com/office/drawing/2014/chart" uri="{C3380CC4-5D6E-409C-BE32-E72D297353CC}">
                <c16:uniqueId val="{00000076-4D53-FC42-B435-1ACAC5982E96}"/>
              </c:ext>
            </c:extLst>
          </c:dPt>
          <c:dPt>
            <c:idx val="6"/>
            <c:invertIfNegative val="0"/>
            <c:bubble3D val="0"/>
            <c:spPr>
              <a:solidFill>
                <a:srgbClr val="008C86"/>
              </a:solidFill>
              <a:ln>
                <a:noFill/>
              </a:ln>
              <a:effectLst/>
            </c:spPr>
            <c:extLst>
              <c:ext xmlns:c16="http://schemas.microsoft.com/office/drawing/2014/chart" uri="{C3380CC4-5D6E-409C-BE32-E72D297353CC}">
                <c16:uniqueId val="{0000007B-4D53-FC42-B435-1ACAC5982E96}"/>
              </c:ext>
            </c:extLst>
          </c:dPt>
          <c:dPt>
            <c:idx val="7"/>
            <c:invertIfNegative val="0"/>
            <c:bubble3D val="0"/>
            <c:spPr>
              <a:solidFill>
                <a:srgbClr val="008C86"/>
              </a:solidFill>
              <a:ln>
                <a:noFill/>
              </a:ln>
              <a:effectLst/>
            </c:spPr>
            <c:extLst>
              <c:ext xmlns:c16="http://schemas.microsoft.com/office/drawing/2014/chart" uri="{C3380CC4-5D6E-409C-BE32-E72D297353CC}">
                <c16:uniqueId val="{00000080-4D53-FC42-B435-1ACAC5982E96}"/>
              </c:ext>
            </c:extLst>
          </c:dPt>
          <c:dPt>
            <c:idx val="8"/>
            <c:invertIfNegative val="0"/>
            <c:bubble3D val="0"/>
            <c:spPr>
              <a:solidFill>
                <a:srgbClr val="008C86"/>
              </a:solidFill>
              <a:ln>
                <a:noFill/>
              </a:ln>
              <a:effectLst/>
            </c:spPr>
            <c:extLst>
              <c:ext xmlns:c16="http://schemas.microsoft.com/office/drawing/2014/chart" uri="{C3380CC4-5D6E-409C-BE32-E72D297353CC}">
                <c16:uniqueId val="{00000085-4D53-FC42-B435-1ACAC5982E96}"/>
              </c:ext>
            </c:extLst>
          </c:dPt>
          <c:dPt>
            <c:idx val="9"/>
            <c:invertIfNegative val="0"/>
            <c:bubble3D val="0"/>
            <c:spPr>
              <a:solidFill>
                <a:srgbClr val="008C86"/>
              </a:solidFill>
              <a:ln>
                <a:noFill/>
              </a:ln>
              <a:effectLst/>
            </c:spPr>
            <c:extLst>
              <c:ext xmlns:c16="http://schemas.microsoft.com/office/drawing/2014/chart" uri="{C3380CC4-5D6E-409C-BE32-E72D297353CC}">
                <c16:uniqueId val="{0000008A-4D53-FC42-B435-1ACAC5982E96}"/>
              </c:ext>
            </c:extLst>
          </c:dPt>
          <c:dPt>
            <c:idx val="10"/>
            <c:invertIfNegative val="0"/>
            <c:bubble3D val="0"/>
            <c:spPr>
              <a:solidFill>
                <a:srgbClr val="008C86"/>
              </a:solidFill>
              <a:ln>
                <a:noFill/>
              </a:ln>
              <a:effectLst/>
            </c:spPr>
            <c:extLst>
              <c:ext xmlns:c16="http://schemas.microsoft.com/office/drawing/2014/chart" uri="{C3380CC4-5D6E-409C-BE32-E72D297353CC}">
                <c16:uniqueId val="{0000008F-4D53-FC42-B435-1ACAC5982E96}"/>
              </c:ext>
            </c:extLst>
          </c:dPt>
          <c:dPt>
            <c:idx val="11"/>
            <c:invertIfNegative val="0"/>
            <c:bubble3D val="0"/>
            <c:spPr>
              <a:solidFill>
                <a:srgbClr val="008C86"/>
              </a:solidFill>
              <a:ln>
                <a:noFill/>
              </a:ln>
              <a:effectLst/>
            </c:spPr>
            <c:extLst>
              <c:ext xmlns:c16="http://schemas.microsoft.com/office/drawing/2014/chart" uri="{C3380CC4-5D6E-409C-BE32-E72D297353CC}">
                <c16:uniqueId val="{00000094-4D53-FC42-B435-1ACAC5982E96}"/>
              </c:ext>
            </c:extLst>
          </c:dPt>
          <c:dPt>
            <c:idx val="12"/>
            <c:invertIfNegative val="0"/>
            <c:bubble3D val="0"/>
            <c:spPr>
              <a:solidFill>
                <a:srgbClr val="008C86"/>
              </a:solidFill>
              <a:ln>
                <a:noFill/>
              </a:ln>
              <a:effectLst/>
            </c:spPr>
            <c:extLst>
              <c:ext xmlns:c16="http://schemas.microsoft.com/office/drawing/2014/chart" uri="{C3380CC4-5D6E-409C-BE32-E72D297353CC}">
                <c16:uniqueId val="{00000099-4D53-FC42-B435-1ACAC5982E96}"/>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förskola</c:v>
                </c:pt>
                <c:pt idx="1">
                  <c:v>Jag kan rekommendera mitt barns förskola</c:v>
                </c:pt>
                <c:pt idx="2">
                  <c:v>Mitt barn går på den förskola som jag vill</c:v>
                </c:pt>
                <c:pt idx="3">
                  <c:v> </c:v>
                </c:pt>
                <c:pt idx="4">
                  <c:v>Verksamheten är stimulerande för mitt barn</c:v>
                </c:pt>
                <c:pt idx="5">
                  <c:v>Personalen är engagerade i mitt barns utveckling</c:v>
                </c:pt>
                <c:pt idx="6">
                  <c:v>Mitt barn får det stöd och den hjälp som behövs</c:v>
                </c:pt>
                <c:pt idx="7">
                  <c:v>Förskolan arbetar med att utveckla mitt barns språk</c:v>
                </c:pt>
                <c:pt idx="8">
                  <c:v>Förskolan arbetar med att utveckla mitt barns förståelse för naturvetenskap och teknik</c:v>
                </c:pt>
                <c:pt idx="9">
                  <c:v>Förskolan arbetar med att utveckla mitt barns förståelse för matematik</c:v>
                </c:pt>
                <c:pt idx="10">
                  <c:v>Förskolan utvecklar mitt barns tillit till sin egen förmåga</c:v>
                </c:pt>
                <c:pt idx="11">
                  <c:v> </c:v>
                </c:pt>
                <c:pt idx="12">
                  <c:v> </c:v>
                </c:pt>
                <c:pt idx="13">
                  <c:v> </c:v>
                </c:pt>
              </c:strCache>
            </c:strRef>
          </c:cat>
          <c:val>
            <c:numRef>
              <c:f>Sheet1!$C$2:$C$15</c:f>
              <c:numCache>
                <c:formatCode>General</c:formatCode>
                <c:ptCount val="14"/>
                <c:pt idx="0">
                  <c:v>3.5333</c:v>
                </c:pt>
                <c:pt idx="1">
                  <c:v>3.4667</c:v>
                </c:pt>
                <c:pt idx="2">
                  <c:v>3.4667</c:v>
                </c:pt>
                <c:pt idx="4">
                  <c:v>3.4375</c:v>
                </c:pt>
                <c:pt idx="5">
                  <c:v>3.5</c:v>
                </c:pt>
                <c:pt idx="6">
                  <c:v>3.5625</c:v>
                </c:pt>
                <c:pt idx="7">
                  <c:v>3.4667</c:v>
                </c:pt>
                <c:pt idx="8">
                  <c:v>3.6</c:v>
                </c:pt>
                <c:pt idx="9">
                  <c:v>3.4667</c:v>
                </c:pt>
                <c:pt idx="10">
                  <c:v>3.4667</c:v>
                </c:pt>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2022</c:v>
                </c:pt>
              </c:strCache>
            </c:strRef>
          </c:tx>
          <c:spPr>
            <a:solidFill>
              <a:srgbClr val="8DC5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EA5901"/>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EA5901"/>
              </a:solidFill>
              <a:ln>
                <a:noFill/>
              </a:ln>
              <a:effectLst/>
            </c:spPr>
            <c:extLst>
              <c:ext xmlns:c16="http://schemas.microsoft.com/office/drawing/2014/chart" uri="{C3380CC4-5D6E-409C-BE32-E72D297353CC}">
                <c16:uniqueId val="{00000027-46B7-8946-99C7-0AFAA3A00794}"/>
              </c:ext>
            </c:extLst>
          </c:dPt>
          <c:dPt>
            <c:idx val="4"/>
            <c:invertIfNegative val="0"/>
            <c:bubble3D val="0"/>
            <c:spPr>
              <a:solidFill>
                <a:srgbClr val="2BA8B0"/>
              </a:solidFill>
              <a:ln>
                <a:noFill/>
              </a:ln>
              <a:effectLst/>
            </c:spPr>
            <c:extLst>
              <c:ext xmlns:c16="http://schemas.microsoft.com/office/drawing/2014/chart" uri="{C3380CC4-5D6E-409C-BE32-E72D297353CC}">
                <c16:uniqueId val="{00000072-4D53-FC42-B435-1ACAC5982E96}"/>
              </c:ext>
            </c:extLst>
          </c:dPt>
          <c:dPt>
            <c:idx val="5"/>
            <c:invertIfNegative val="0"/>
            <c:bubble3D val="0"/>
            <c:spPr>
              <a:solidFill>
                <a:srgbClr val="2BA8B0"/>
              </a:solidFill>
              <a:ln>
                <a:noFill/>
              </a:ln>
              <a:effectLst/>
            </c:spPr>
            <c:extLst>
              <c:ext xmlns:c16="http://schemas.microsoft.com/office/drawing/2014/chart" uri="{C3380CC4-5D6E-409C-BE32-E72D297353CC}">
                <c16:uniqueId val="{00000077-4D53-FC42-B435-1ACAC5982E96}"/>
              </c:ext>
            </c:extLst>
          </c:dPt>
          <c:dPt>
            <c:idx val="6"/>
            <c:invertIfNegative val="0"/>
            <c:bubble3D val="0"/>
            <c:spPr>
              <a:solidFill>
                <a:srgbClr val="2BA8B0"/>
              </a:solidFill>
              <a:ln>
                <a:noFill/>
              </a:ln>
              <a:effectLst/>
            </c:spPr>
            <c:extLst>
              <c:ext xmlns:c16="http://schemas.microsoft.com/office/drawing/2014/chart" uri="{C3380CC4-5D6E-409C-BE32-E72D297353CC}">
                <c16:uniqueId val="{0000007C-4D53-FC42-B435-1ACAC5982E96}"/>
              </c:ext>
            </c:extLst>
          </c:dPt>
          <c:dPt>
            <c:idx val="7"/>
            <c:invertIfNegative val="0"/>
            <c:bubble3D val="0"/>
            <c:spPr>
              <a:solidFill>
                <a:srgbClr val="2BA8B0"/>
              </a:solidFill>
              <a:ln>
                <a:noFill/>
              </a:ln>
              <a:effectLst/>
            </c:spPr>
            <c:extLst>
              <c:ext xmlns:c16="http://schemas.microsoft.com/office/drawing/2014/chart" uri="{C3380CC4-5D6E-409C-BE32-E72D297353CC}">
                <c16:uniqueId val="{00000081-4D53-FC42-B435-1ACAC5982E96}"/>
              </c:ext>
            </c:extLst>
          </c:dPt>
          <c:dPt>
            <c:idx val="8"/>
            <c:invertIfNegative val="0"/>
            <c:bubble3D val="0"/>
            <c:spPr>
              <a:solidFill>
                <a:srgbClr val="2BA8B0"/>
              </a:solidFill>
              <a:ln>
                <a:noFill/>
              </a:ln>
              <a:effectLst/>
            </c:spPr>
            <c:extLst>
              <c:ext xmlns:c16="http://schemas.microsoft.com/office/drawing/2014/chart" uri="{C3380CC4-5D6E-409C-BE32-E72D297353CC}">
                <c16:uniqueId val="{00000086-4D53-FC42-B435-1ACAC5982E96}"/>
              </c:ext>
            </c:extLst>
          </c:dPt>
          <c:dPt>
            <c:idx val="9"/>
            <c:invertIfNegative val="0"/>
            <c:bubble3D val="0"/>
            <c:spPr>
              <a:solidFill>
                <a:srgbClr val="2BA8B0"/>
              </a:solidFill>
              <a:ln>
                <a:noFill/>
              </a:ln>
              <a:effectLst/>
            </c:spPr>
            <c:extLst>
              <c:ext xmlns:c16="http://schemas.microsoft.com/office/drawing/2014/chart" uri="{C3380CC4-5D6E-409C-BE32-E72D297353CC}">
                <c16:uniqueId val="{0000008B-4D53-FC42-B435-1ACAC5982E96}"/>
              </c:ext>
            </c:extLst>
          </c:dPt>
          <c:dPt>
            <c:idx val="10"/>
            <c:invertIfNegative val="0"/>
            <c:bubble3D val="0"/>
            <c:spPr>
              <a:solidFill>
                <a:srgbClr val="2BA8B0"/>
              </a:solidFill>
              <a:ln>
                <a:noFill/>
              </a:ln>
              <a:effectLst/>
            </c:spPr>
            <c:extLst>
              <c:ext xmlns:c16="http://schemas.microsoft.com/office/drawing/2014/chart" uri="{C3380CC4-5D6E-409C-BE32-E72D297353CC}">
                <c16:uniqueId val="{00000090-4D53-FC42-B435-1ACAC5982E96}"/>
              </c:ext>
            </c:extLst>
          </c:dPt>
          <c:dPt>
            <c:idx val="11"/>
            <c:invertIfNegative val="0"/>
            <c:bubble3D val="0"/>
            <c:spPr>
              <a:solidFill>
                <a:srgbClr val="2BA8B0"/>
              </a:solidFill>
              <a:ln>
                <a:noFill/>
              </a:ln>
              <a:effectLst/>
            </c:spPr>
            <c:extLst>
              <c:ext xmlns:c16="http://schemas.microsoft.com/office/drawing/2014/chart" uri="{C3380CC4-5D6E-409C-BE32-E72D297353CC}">
                <c16:uniqueId val="{00000095-4D53-FC42-B435-1ACAC5982E96}"/>
              </c:ext>
            </c:extLst>
          </c:dPt>
          <c:dPt>
            <c:idx val="12"/>
            <c:invertIfNegative val="0"/>
            <c:bubble3D val="0"/>
            <c:spPr>
              <a:solidFill>
                <a:srgbClr val="2BA8B0"/>
              </a:solidFill>
              <a:ln>
                <a:noFill/>
              </a:ln>
              <a:effectLst/>
            </c:spPr>
            <c:extLst>
              <c:ext xmlns:c16="http://schemas.microsoft.com/office/drawing/2014/chart" uri="{C3380CC4-5D6E-409C-BE32-E72D297353CC}">
                <c16:uniqueId val="{0000009A-4D53-FC42-B435-1ACAC5982E96}"/>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förskola</c:v>
                </c:pt>
                <c:pt idx="1">
                  <c:v>Jag kan rekommendera mitt barns förskola</c:v>
                </c:pt>
                <c:pt idx="2">
                  <c:v>Mitt barn går på den förskola som jag vill</c:v>
                </c:pt>
                <c:pt idx="3">
                  <c:v> </c:v>
                </c:pt>
                <c:pt idx="4">
                  <c:v>Verksamheten är stimulerande för mitt barn</c:v>
                </c:pt>
                <c:pt idx="5">
                  <c:v>Personalen är engagerade i mitt barns utveckling</c:v>
                </c:pt>
                <c:pt idx="6">
                  <c:v>Mitt barn får det stöd och den hjälp som behövs</c:v>
                </c:pt>
                <c:pt idx="7">
                  <c:v>Förskolan arbetar med att utveckla mitt barns språk</c:v>
                </c:pt>
                <c:pt idx="8">
                  <c:v>Förskolan arbetar med att utveckla mitt barns förståelse för naturvetenskap och teknik</c:v>
                </c:pt>
                <c:pt idx="9">
                  <c:v>Förskolan arbetar med att utveckla mitt barns förståelse för matematik</c:v>
                </c:pt>
                <c:pt idx="10">
                  <c:v>Förskolan utvecklar mitt barns tillit till sin egen förmåga</c:v>
                </c:pt>
                <c:pt idx="11">
                  <c:v> </c:v>
                </c:pt>
                <c:pt idx="12">
                  <c:v> </c:v>
                </c:pt>
                <c:pt idx="13">
                  <c:v> </c:v>
                </c:pt>
              </c:strCache>
            </c:strRef>
          </c:cat>
          <c:val>
            <c:numRef>
              <c:f>Sheet1!$D$2:$D$15</c:f>
              <c:numCache>
                <c:formatCode>General</c:formatCode>
                <c:ptCount val="14"/>
                <c:pt idx="0">
                  <c:v>3.8</c:v>
                </c:pt>
                <c:pt idx="1">
                  <c:v>3.8</c:v>
                </c:pt>
                <c:pt idx="2">
                  <c:v>3.9333</c:v>
                </c:pt>
                <c:pt idx="4">
                  <c:v>3.7333</c:v>
                </c:pt>
                <c:pt idx="5">
                  <c:v>4.0</c:v>
                </c:pt>
                <c:pt idx="6">
                  <c:v>3.8667</c:v>
                </c:pt>
                <c:pt idx="7">
                  <c:v>3.9333</c:v>
                </c:pt>
                <c:pt idx="8">
                  <c:v>3.8462</c:v>
                </c:pt>
                <c:pt idx="9">
                  <c:v>3.9286</c:v>
                </c:pt>
                <c:pt idx="10">
                  <c:v>3.8462</c:v>
                </c:pt>
              </c:numCache>
            </c:numRef>
          </c:val>
          <c:extLst>
            <c:ext xmlns:c16="http://schemas.microsoft.com/office/drawing/2014/chart" uri="{C3380CC4-5D6E-409C-BE32-E72D297353CC}">
              <c16:uniqueId val="{00000032-46B7-8946-99C7-0AFAA3A00794}"/>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0.0667</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0.375</c:v>
                </c:pt>
                <c:pt idx="1">
                  <c:v>0.2667</c:v>
                </c:pt>
                <c:pt idx="2">
                  <c:v>0.0667</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0.625</c:v>
                </c:pt>
                <c:pt idx="1">
                  <c:v>0.6667</c:v>
                </c:pt>
                <c:pt idx="2">
                  <c:v>0.8667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0.0667</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0.0667</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0.0667</c:v>
                </c:pt>
                <c:pt idx="2">
                  <c:v>0.0667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0.25</c:v>
                </c:pt>
                <c:pt idx="1">
                  <c:v>0.2667</c:v>
                </c:pt>
                <c:pt idx="2">
                  <c:v>0.1333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0.75</c:v>
                </c:pt>
                <c:pt idx="1">
                  <c:v>0.6</c:v>
                </c:pt>
                <c:pt idx="2">
                  <c:v>0.8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0.0625</c:v>
                </c:pt>
                <c:pt idx="1">
                  <c:v>0.0625</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0.1875</c:v>
                </c:pt>
                <c:pt idx="1">
                  <c:v>0.4375</c:v>
                </c:pt>
                <c:pt idx="2">
                  <c:v>0.1333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0.75</c:v>
                </c:pt>
                <c:pt idx="1">
                  <c:v>0.5</c:v>
                </c:pt>
                <c:pt idx="2">
                  <c:v>0.8667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0.125</c:v>
                </c:pt>
                <c:pt idx="1">
                  <c:v>0.0625</c:v>
                </c:pt>
                <c:pt idx="2">
                  <c:v>0.0667</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0.0</c:v>
                </c:pt>
                <c:pt idx="1">
                  <c:v>0.0625</c:v>
                </c:pt>
                <c:pt idx="2">
                  <c:v>0.0</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0.875</c:v>
                </c:pt>
                <c:pt idx="1">
                  <c:v>0.875</c:v>
                </c:pt>
                <c:pt idx="2">
                  <c:v>0.9333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0.0625</c:v>
                </c:pt>
                <c:pt idx="1">
                  <c:v>0.0625</c:v>
                </c:pt>
                <c:pt idx="2">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0.125</c:v>
                </c:pt>
                <c:pt idx="1">
                  <c:v>0.125</c:v>
                </c:pt>
                <c:pt idx="2">
                  <c:v>0.2667</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0.8125</c:v>
                </c:pt>
                <c:pt idx="1">
                  <c:v>0.75</c:v>
                </c:pt>
                <c:pt idx="2">
                  <c:v>0.7333</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0.0625</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0.125</c:v>
                </c:pt>
                <c:pt idx="1">
                  <c:v>0.0625</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0.125</c:v>
                </c:pt>
                <c:pt idx="1">
                  <c:v>0.25</c:v>
                </c:pt>
                <c:pt idx="2">
                  <c:v>0.1333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0.75</c:v>
                </c:pt>
                <c:pt idx="1">
                  <c:v>0.625</c:v>
                </c:pt>
                <c:pt idx="2">
                  <c:v>0.8667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0.0625</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0.06518</cdr:y>
    </cdr:to>
    <cdr:sp macro="" textlink="">
      <cdr:nvSpPr>
        <cdr:cNvPr id="5" name="textruta 4">
          <a:extLst xmlns:a="http://schemas.openxmlformats.org/drawingml/2006/main">
            <a:ext uri="{FF2B5EF4-FFF2-40B4-BE49-F238E27FC236}">
              <a16:creationId xmlns:a16="http://schemas.microsoft.com/office/drawing/2014/main" id="{A9BFE704-E6D2-9F47-BA5F-F99586FFEBC9}"/>
            </a:ext>
          </a:extLst>
        </cdr:cNvPr>
        <cdr:cNvSpPr txBox="1"/>
      </cdr:nvSpPr>
      <cdr:spPr>
        <a:xfrm xmlns:a="http://schemas.openxmlformats.org/drawingml/2006/main">
          <a:off x="0" y="0"/>
          <a:ext cx="4893502" cy="20429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sz="1100"/>
        </a:p>
      </cdr:txBody>
    </cdr:sp>
  </cdr:relSizeAnchor>
</c:userShapes>
</file>

<file path=ppt/drawings/drawing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A00A9DD-4962-6547-81AE-7AA768CE72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1042873"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1819249C-2BD3-1F42-B730-84E4E6839D9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1042873" eaLnBrk="1" fontAlgn="auto" hangingPunct="1">
              <a:spcBef>
                <a:spcPts val="0"/>
              </a:spcBef>
              <a:spcAft>
                <a:spcPts val="0"/>
              </a:spcAft>
              <a:defRPr sz="1200" smtClean="0">
                <a:latin typeface="+mn-lt"/>
              </a:defRPr>
            </a:lvl1pPr>
          </a:lstStyle>
          <a:p>
            <a:pPr>
              <a:defRPr/>
            </a:pPr>
            <a:fld id="{A72952AF-6B89-BC40-872B-377D137A8AFF}" type="datetimeFigureOut">
              <a:rPr lang="sv-SE"/>
              <a:pPr>
                <a:defRPr/>
              </a:pPr>
              <a:t>2024-03-19</a:t>
            </a:fld>
            <a:endParaRPr lang="sv-SE"/>
          </a:p>
        </p:txBody>
      </p:sp>
      <p:sp>
        <p:nvSpPr>
          <p:cNvPr id="4" name="Platshållare för bildobjekt 3">
            <a:extLst>
              <a:ext uri="{FF2B5EF4-FFF2-40B4-BE49-F238E27FC236}">
                <a16:creationId xmlns:a16="http://schemas.microsoft.com/office/drawing/2014/main" id="{C9C5BC43-FC3D-544D-81AE-952A750045A0}"/>
              </a:ext>
            </a:extLst>
          </p:cNvPr>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3716AD22-95CD-5640-8C7E-B9FA447C987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a:t>Redigera format för bakgrundstext
Nivå två
Nivå tre
Nivå fyra
Nivå fem</a:t>
            </a:r>
          </a:p>
        </p:txBody>
      </p:sp>
      <p:sp>
        <p:nvSpPr>
          <p:cNvPr id="6" name="Platshållare för sidfot 5">
            <a:extLst>
              <a:ext uri="{FF2B5EF4-FFF2-40B4-BE49-F238E27FC236}">
                <a16:creationId xmlns:a16="http://schemas.microsoft.com/office/drawing/2014/main" id="{B8514494-6029-C144-9AE8-51CC80D298C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1042873"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2866658B-FD0A-D94F-A191-3FDAACEAD90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1042873" eaLnBrk="1" fontAlgn="auto" hangingPunct="1">
              <a:spcBef>
                <a:spcPts val="0"/>
              </a:spcBef>
              <a:spcAft>
                <a:spcPts val="0"/>
              </a:spcAft>
              <a:defRPr sz="1200" smtClean="0">
                <a:latin typeface="+mn-lt"/>
              </a:defRPr>
            </a:lvl1pPr>
          </a:lstStyle>
          <a:p>
            <a:pPr>
              <a:defRPr/>
            </a:pPr>
            <a:fld id="{28128438-2BF2-1448-98AA-4D4A4118A195}"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defTabSz="1041400" rtl="0" fontAlgn="base">
      <a:spcBef>
        <a:spcPct val="30000"/>
      </a:spcBef>
      <a:spcAft>
        <a:spcPct val="0"/>
      </a:spcAft>
      <a:defRPr sz="1300" kern="1200">
        <a:solidFill>
          <a:schemeClr val="tx1"/>
        </a:solidFill>
        <a:latin typeface="+mn-lt"/>
        <a:ea typeface="+mn-ea"/>
        <a:cs typeface="+mn-cs"/>
      </a:defRPr>
    </a:lvl1pPr>
    <a:lvl2pPr marL="742950" indent="-285750" algn="l" defTabSz="1041400" rtl="0" fontAlgn="base">
      <a:spcBef>
        <a:spcPct val="30000"/>
      </a:spcBef>
      <a:spcAft>
        <a:spcPct val="0"/>
      </a:spcAft>
      <a:defRPr sz="1300" kern="1200">
        <a:solidFill>
          <a:schemeClr val="tx1"/>
        </a:solidFill>
        <a:latin typeface="+mn-lt"/>
        <a:ea typeface="+mn-ea"/>
        <a:cs typeface="+mn-cs"/>
      </a:defRPr>
    </a:lvl2pPr>
    <a:lvl3pPr marL="1143000" indent="-228600" algn="l" defTabSz="1041400" rtl="0" fontAlgn="base">
      <a:spcBef>
        <a:spcPct val="30000"/>
      </a:spcBef>
      <a:spcAft>
        <a:spcPct val="0"/>
      </a:spcAft>
      <a:defRPr sz="1300" kern="1200">
        <a:solidFill>
          <a:schemeClr val="tx1"/>
        </a:solidFill>
        <a:latin typeface="+mn-lt"/>
        <a:ea typeface="+mn-ea"/>
        <a:cs typeface="+mn-cs"/>
      </a:defRPr>
    </a:lvl3pPr>
    <a:lvl4pPr marL="1600200" indent="-228600" algn="l" defTabSz="1041400" rtl="0" fontAlgn="base">
      <a:spcBef>
        <a:spcPct val="30000"/>
      </a:spcBef>
      <a:spcAft>
        <a:spcPct val="0"/>
      </a:spcAft>
      <a:defRPr sz="1300" kern="1200">
        <a:solidFill>
          <a:schemeClr val="tx1"/>
        </a:solidFill>
        <a:latin typeface="+mn-lt"/>
        <a:ea typeface="+mn-ea"/>
        <a:cs typeface="+mn-cs"/>
      </a:defRPr>
    </a:lvl4pPr>
    <a:lvl5pPr marL="2057400" indent="-228600" algn="l" defTabSz="1041400" rtl="0" fontAlgn="base">
      <a:spcBef>
        <a:spcPct val="30000"/>
      </a:spcBef>
      <a:spcAft>
        <a:spcPct val="0"/>
      </a:spcAft>
      <a:defRPr sz="1300"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Platshållare för bildobjekt 1">
            <a:extLst>
              <a:ext uri="{FF2B5EF4-FFF2-40B4-BE49-F238E27FC236}">
                <a16:creationId xmlns:a16="http://schemas.microsoft.com/office/drawing/2014/main" id="{5DE87899-88B8-3547-9253-C07D6BDFD0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5C5E546-CBBA-FC4C-9A57-B9560F857C2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9219" name="Platshållare för bildnummer 3">
            <a:extLst>
              <a:ext uri="{FF2B5EF4-FFF2-40B4-BE49-F238E27FC236}">
                <a16:creationId xmlns:a16="http://schemas.microsoft.com/office/drawing/2014/main" id="{D3242640-5221-FC49-B5EA-E1139A57DC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CFEBF37C-A96B-D44F-8936-524987D9C343}" type="slidenum">
              <a:rPr lang="sv-SE" altLang="en-SE" sz="1200">
                <a:latin typeface="Calibri" panose="020F0502020204030204" pitchFamily="34" charset="0"/>
              </a:rPr>
              <a:pPr defTabSz="1041400" fontAlgn="base">
                <a:spcBef>
                  <a:spcPct val="0"/>
                </a:spcBef>
                <a:spcAft>
                  <a:spcPct val="0"/>
                </a:spcAft>
              </a:pPr>
              <a:t>1</a:t>
            </a:fld>
            <a:endParaRPr lang="sv-SE" altLang="en-SE"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13</a:t>
            </a:fld>
            <a:endParaRPr lang="sv-SE" altLang="en-SE" sz="1200">
              <a:latin typeface="Calibri" panose="020F0502020204030204" pitchFamily="34" charset="0"/>
            </a:endParaRPr>
          </a:p>
        </p:txBody>
      </p:sp>
    </p:spTree>
    <p:extLst>
      <p:ext uri="{BB962C8B-B14F-4D97-AF65-F5344CB8AC3E}">
        <p14:creationId xmlns:p14="http://schemas.microsoft.com/office/powerpoint/2010/main" val="2945025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14</a:t>
            </a:fld>
            <a:endParaRPr lang="sv-SE" altLang="en-SE"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15</a:t>
            </a:fld>
            <a:endParaRPr lang="sv-SE" altLang="en-SE" sz="1200">
              <a:latin typeface="Calibri" panose="020F0502020204030204" pitchFamily="34" charset="0"/>
            </a:endParaRPr>
          </a:p>
        </p:txBody>
      </p:sp>
    </p:spTree>
    <p:extLst>
      <p:ext uri="{BB962C8B-B14F-4D97-AF65-F5344CB8AC3E}">
        <p14:creationId xmlns:p14="http://schemas.microsoft.com/office/powerpoint/2010/main" val="2579851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17</a:t>
            </a:fld>
            <a:endParaRPr lang="sv-SE" altLang="en-SE" sz="1200">
              <a:latin typeface="Calibri" panose="020F0502020204030204" pitchFamily="34" charset="0"/>
            </a:endParaRPr>
          </a:p>
        </p:txBody>
      </p:sp>
    </p:spTree>
    <p:extLst>
      <p:ext uri="{BB962C8B-B14F-4D97-AF65-F5344CB8AC3E}">
        <p14:creationId xmlns:p14="http://schemas.microsoft.com/office/powerpoint/2010/main" val="2613515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18</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19</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Platshållare för bildobjekt 1">
            <a:extLst>
              <a:ext uri="{FF2B5EF4-FFF2-40B4-BE49-F238E27FC236}">
                <a16:creationId xmlns:a16="http://schemas.microsoft.com/office/drawing/2014/main" id="{D5411ABE-8D24-C343-BEC9-974B5B257F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31CB13CE-153F-4A47-962C-DA1F3055D65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12291" name="Platshållare för bildnummer 3">
            <a:extLst>
              <a:ext uri="{FF2B5EF4-FFF2-40B4-BE49-F238E27FC236}">
                <a16:creationId xmlns:a16="http://schemas.microsoft.com/office/drawing/2014/main" id="{6B52258F-01A0-4D42-AA60-BF9C9898A4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97C0D3B6-697C-3649-ADE6-1261C36BD99F}" type="slidenum">
              <a:rPr lang="sv-SE" altLang="en-SE" sz="1200">
                <a:latin typeface="Calibri" panose="020F0502020204030204" pitchFamily="34" charset="0"/>
              </a:rPr>
              <a:pPr defTabSz="1041400" fontAlgn="base">
                <a:spcBef>
                  <a:spcPct val="0"/>
                </a:spcBef>
                <a:spcAft>
                  <a:spcPct val="0"/>
                </a:spcAft>
              </a:pPr>
              <a:t>3</a:t>
            </a:fld>
            <a:endParaRPr lang="sv-SE" altLang="en-SE"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22</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24</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Platshållare för bildobjekt 1">
            <a:extLst>
              <a:ext uri="{FF2B5EF4-FFF2-40B4-BE49-F238E27FC236}">
                <a16:creationId xmlns:a16="http://schemas.microsoft.com/office/drawing/2014/main" id="{9541C4F6-817A-2545-9E66-4327000711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F91757E3-7B7D-8A4C-A770-00601C30A403}"/>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14339" name="Platshållare för bildnummer 3">
            <a:extLst>
              <a:ext uri="{FF2B5EF4-FFF2-40B4-BE49-F238E27FC236}">
                <a16:creationId xmlns:a16="http://schemas.microsoft.com/office/drawing/2014/main" id="{D98DEFB1-A09C-1C45-87B4-8CC8D7619A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125BFBE6-8CB9-1A48-B2E8-971AA206D703}" type="slidenum">
              <a:rPr lang="sv-SE" altLang="en-SE" sz="1200">
                <a:latin typeface="Calibri" panose="020F0502020204030204" pitchFamily="34" charset="0"/>
              </a:rPr>
              <a:pPr defTabSz="1041400" fontAlgn="base">
                <a:spcBef>
                  <a:spcPct val="0"/>
                </a:spcBef>
                <a:spcAft>
                  <a:spcPct val="0"/>
                </a:spcAft>
              </a:pPr>
              <a:t>4</a:t>
            </a:fld>
            <a:endParaRPr lang="sv-SE" altLang="en-SE" sz="120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35</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39</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a:t>
            </a:fld>
            <a:endParaRPr lang="sv-SE"/>
          </a:p>
        </p:txBody>
      </p:sp>
    </p:spTree>
    <p:extLst>
      <p:ext uri="{BB962C8B-B14F-4D97-AF65-F5344CB8AC3E}">
        <p14:creationId xmlns:p14="http://schemas.microsoft.com/office/powerpoint/2010/main" val="1728900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44</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48</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52</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54</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58</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7</a:t>
            </a:fld>
            <a:endParaRPr lang="sv-SE"/>
          </a:p>
        </p:txBody>
      </p:sp>
    </p:spTree>
    <p:extLst>
      <p:ext uri="{BB962C8B-B14F-4D97-AF65-F5344CB8AC3E}">
        <p14:creationId xmlns:p14="http://schemas.microsoft.com/office/powerpoint/2010/main" val="16594400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65</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8</a:t>
            </a:fld>
            <a:endParaRPr lang="sv-SE"/>
          </a:p>
        </p:txBody>
      </p:sp>
    </p:spTree>
    <p:extLst>
      <p:ext uri="{BB962C8B-B14F-4D97-AF65-F5344CB8AC3E}">
        <p14:creationId xmlns:p14="http://schemas.microsoft.com/office/powerpoint/2010/main" val="2232331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9</a:t>
            </a:fld>
            <a:endParaRPr lang="sv-SE"/>
          </a:p>
        </p:txBody>
      </p:sp>
    </p:spTree>
    <p:extLst>
      <p:ext uri="{BB962C8B-B14F-4D97-AF65-F5344CB8AC3E}">
        <p14:creationId xmlns:p14="http://schemas.microsoft.com/office/powerpoint/2010/main" val="500567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10</a:t>
            </a:fld>
            <a:endParaRPr lang="sv-SE" altLang="en-SE"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Anpassad layout">
    <p:bg>
      <p:bgPr>
        <a:solidFill>
          <a:srgbClr val="AED9DD"/>
        </a:solidFill>
        <a:effectLst/>
      </p:bgPr>
    </p:bg>
    <p:spTree>
      <p:nvGrpSpPr>
        <p:cNvPr id="1" name=""/>
        <p:cNvGrpSpPr/>
        <p:nvPr/>
      </p:nvGrpSpPr>
      <p:grpSpPr>
        <a:xfrm>
          <a:off x="0" y="0"/>
          <a:ext cx="0" cy="0"/>
          <a:chOff x="0" y="0"/>
          <a:chExt cx="0" cy="0"/>
        </a:xfrm>
      </p:grpSpPr>
      <p:sp>
        <p:nvSpPr>
          <p:cNvPr id="3" name="Ellips 3">
            <a:extLst>
              <a:ext uri="{FF2B5EF4-FFF2-40B4-BE49-F238E27FC236}">
                <a16:creationId xmlns:a16="http://schemas.microsoft.com/office/drawing/2014/main" id="{A1D90281-98A8-DB46-BC8C-4D6A4F4FCF65}"/>
              </a:ext>
            </a:extLst>
          </p:cNvPr>
          <p:cNvSpPr/>
          <p:nvPr userDrawn="1"/>
        </p:nvSpPr>
        <p:spPr>
          <a:xfrm>
            <a:off x="758825" y="655638"/>
            <a:ext cx="4456113" cy="4398962"/>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4" name="Rektangel 4">
            <a:extLst>
              <a:ext uri="{FF2B5EF4-FFF2-40B4-BE49-F238E27FC236}">
                <a16:creationId xmlns:a16="http://schemas.microsoft.com/office/drawing/2014/main" id="{7383B835-C451-374D-A975-17C8F818E94C}"/>
              </a:ext>
            </a:extLst>
          </p:cNvPr>
          <p:cNvSpPr/>
          <p:nvPr userDrawn="1"/>
        </p:nvSpPr>
        <p:spPr>
          <a:xfrm rot="5400000">
            <a:off x="4494213" y="1362075"/>
            <a:ext cx="1703387" cy="10691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5" name="Bildobjekt 7" descr="En bild som visar text, tecken, clipart&#10;&#10;Automatiskt genererad beskrivning">
            <a:extLst>
              <a:ext uri="{FF2B5EF4-FFF2-40B4-BE49-F238E27FC236}">
                <a16:creationId xmlns:a16="http://schemas.microsoft.com/office/drawing/2014/main" id="{A1211CA9-4E97-404A-AE58-9D3E7A2674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9" r="56329"/>
          <a:stretch>
            <a:fillRect/>
          </a:stretch>
        </p:blipFill>
        <p:spPr bwMode="auto">
          <a:xfrm>
            <a:off x="8612188" y="5957888"/>
            <a:ext cx="190341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a:extLst>
              <a:ext uri="{FF2B5EF4-FFF2-40B4-BE49-F238E27FC236}">
                <a16:creationId xmlns:a16="http://schemas.microsoft.com/office/drawing/2014/main" id="{B04E0061-D176-4642-A935-9330313D605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4088" y="6084888"/>
            <a:ext cx="14668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atshållare för bild 9"/>
          <p:cNvSpPr>
            <a:spLocks noGrp="1"/>
          </p:cNvSpPr>
          <p:nvPr>
            <p:ph type="pic" sz="quarter" idx="10"/>
          </p:nvPr>
        </p:nvSpPr>
        <p:spPr>
          <a:xfrm>
            <a:off x="6406365" y="5958474"/>
            <a:ext cx="2205186" cy="1522475"/>
          </a:xfrm>
        </p:spPr>
        <p:txBody>
          <a:bodyPr rtlCol="0">
            <a:normAutofit/>
          </a:bodyPr>
          <a:lstStyle/>
          <a:p>
            <a:pPr lvl="0"/>
            <a:endParaRPr lang="sv-SE" noProof="0"/>
          </a:p>
        </p:txBody>
      </p:sp>
    </p:spTree>
    <p:extLst>
      <p:ext uri="{BB962C8B-B14F-4D97-AF65-F5344CB8AC3E}">
        <p14:creationId xmlns:p14="http://schemas.microsoft.com/office/powerpoint/2010/main" val="420994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3" name="Rektangel 6">
            <a:extLst>
              <a:ext uri="{FF2B5EF4-FFF2-40B4-BE49-F238E27FC236}">
                <a16:creationId xmlns:a16="http://schemas.microsoft.com/office/drawing/2014/main" id="{B9BB94D3-213E-4449-9D27-7FE96166C7C9}"/>
              </a:ext>
            </a:extLst>
          </p:cNvPr>
          <p:cNvSpPr/>
          <p:nvPr userDrawn="1"/>
        </p:nvSpPr>
        <p:spPr>
          <a:xfrm>
            <a:off x="6242756" y="0"/>
            <a:ext cx="4449057" cy="7559675"/>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4" name="Bildobjekt 5">
            <a:extLst>
              <a:ext uri="{FF2B5EF4-FFF2-40B4-BE49-F238E27FC236}">
                <a16:creationId xmlns:a16="http://schemas.microsoft.com/office/drawing/2014/main" id="{C7CEB53B-DFE3-2041-A218-3E9D5DCD74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 7">
            <a:extLst>
              <a:ext uri="{FF2B5EF4-FFF2-40B4-BE49-F238E27FC236}">
                <a16:creationId xmlns:a16="http://schemas.microsoft.com/office/drawing/2014/main" id="{05A86000-E69B-454E-9F38-E485E0E4C73D}"/>
              </a:ext>
            </a:extLst>
          </p:cNvPr>
          <p:cNvSpPr/>
          <p:nvPr userDrawn="1"/>
        </p:nvSpPr>
        <p:spPr>
          <a:xfrm>
            <a:off x="6681614" y="2027238"/>
            <a:ext cx="3589338" cy="3505200"/>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10" name="Rubrik 9"/>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55943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2" name="Rektangel 6">
            <a:extLst>
              <a:ext uri="{FF2B5EF4-FFF2-40B4-BE49-F238E27FC236}">
                <a16:creationId xmlns:a16="http://schemas.microsoft.com/office/drawing/2014/main" id="{F2B3BAFD-5303-D045-8C49-B7ABF38D4580}"/>
              </a:ext>
            </a:extLst>
          </p:cNvPr>
          <p:cNvSpPr/>
          <p:nvPr userDrawn="1"/>
        </p:nvSpPr>
        <p:spPr>
          <a:xfrm rot="5400000">
            <a:off x="3455988" y="323850"/>
            <a:ext cx="3779837" cy="10691813"/>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3" name="Platshållare för datum 2">
            <a:extLst>
              <a:ext uri="{FF2B5EF4-FFF2-40B4-BE49-F238E27FC236}">
                <a16:creationId xmlns:a16="http://schemas.microsoft.com/office/drawing/2014/main" id="{0FC3DB81-7C49-A046-9A6B-E89196193C3C}"/>
              </a:ext>
            </a:extLst>
          </p:cNvPr>
          <p:cNvSpPr>
            <a:spLocks noGrp="1"/>
          </p:cNvSpPr>
          <p:nvPr>
            <p:ph type="dt" sz="half" idx="10"/>
          </p:nvPr>
        </p:nvSpPr>
        <p:spPr/>
        <p:txBody>
          <a:bodyPr/>
          <a:lstStyle>
            <a:lvl1pPr>
              <a:defRPr/>
            </a:lvl1pPr>
          </a:lstStyle>
          <a:p>
            <a:pPr>
              <a:defRPr/>
            </a:pPr>
            <a:endParaRPr lang="sv-SE"/>
          </a:p>
        </p:txBody>
      </p:sp>
    </p:spTree>
    <p:extLst>
      <p:ext uri="{BB962C8B-B14F-4D97-AF65-F5344CB8AC3E}">
        <p14:creationId xmlns:p14="http://schemas.microsoft.com/office/powerpoint/2010/main" val="329440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66842BB-F986-4F4B-BDFC-DB4B38D0B8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17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60336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49BE807-607B-DB46-902B-A4DE1C8AD8C1}"/>
              </a:ext>
            </a:extLst>
          </p:cNvPr>
          <p:cNvSpPr>
            <a:spLocks noGrp="1" noChangeArrowheads="1"/>
          </p:cNvSpPr>
          <p:nvPr>
            <p:ph type="title"/>
          </p:nvPr>
        </p:nvSpPr>
        <p:spPr bwMode="auto">
          <a:xfrm>
            <a:off x="735013" y="1165225"/>
            <a:ext cx="77295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en-SE"/>
              <a:t>Klicka här för att ändra mall för rubrikformat</a:t>
            </a:r>
            <a:endParaRPr lang="en-US" altLang="en-SE"/>
          </a:p>
        </p:txBody>
      </p:sp>
      <p:sp>
        <p:nvSpPr>
          <p:cNvPr id="1027" name="Text Placeholder 2">
            <a:extLst>
              <a:ext uri="{FF2B5EF4-FFF2-40B4-BE49-F238E27FC236}">
                <a16:creationId xmlns:a16="http://schemas.microsoft.com/office/drawing/2014/main" id="{060648BA-9ECA-D845-97C9-97015C9FED65}"/>
              </a:ext>
            </a:extLst>
          </p:cNvPr>
          <p:cNvSpPr>
            <a:spLocks noGrp="1" noChangeArrowheads="1"/>
          </p:cNvSpPr>
          <p:nvPr>
            <p:ph type="body" idx="1"/>
          </p:nvPr>
        </p:nvSpPr>
        <p:spPr bwMode="auto">
          <a:xfrm>
            <a:off x="735013" y="2012950"/>
            <a:ext cx="6523037"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SE"/>
              <a:t>Redigera format för bakgrundstext
Nivå två
Nivå tre
Nivå fyra
Nivå fem</a:t>
            </a:r>
            <a:endParaRPr lang="en-US" altLang="en-SE"/>
          </a:p>
        </p:txBody>
      </p:sp>
      <p:sp>
        <p:nvSpPr>
          <p:cNvPr id="4" name="Date Placeholder 3">
            <a:extLst>
              <a:ext uri="{FF2B5EF4-FFF2-40B4-BE49-F238E27FC236}">
                <a16:creationId xmlns:a16="http://schemas.microsoft.com/office/drawing/2014/main" id="{291D7A21-1CE3-4C4D-B33F-B0454CD81114}"/>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
        <p:nvSpPr>
          <p:cNvPr id="9" name="Platshållare för sidfot 8">
            <a:extLst>
              <a:ext uri="{FF2B5EF4-FFF2-40B4-BE49-F238E27FC236}">
                <a16:creationId xmlns:a16="http://schemas.microsoft.com/office/drawing/2014/main" id="{5437FCB2-6630-D143-B706-65DE79E639A6}"/>
              </a:ext>
            </a:extLst>
          </p:cNvPr>
          <p:cNvSpPr>
            <a:spLocks noGrp="1"/>
          </p:cNvSpPr>
          <p:nvPr>
            <p:ph type="ftr" sz="quarter" idx="3"/>
          </p:nvPr>
        </p:nvSpPr>
        <p:spPr>
          <a:xfrm>
            <a:off x="3541713" y="7007225"/>
            <a:ext cx="3608387" cy="401638"/>
          </a:xfrm>
          <a:prstGeom prst="rect">
            <a:avLst/>
          </a:prstGeom>
        </p:spPr>
        <p:txBody>
          <a:bodyPr vert="horz" lIns="91440" tIns="45720" rIns="91440" bIns="45720" rtlCol="0" anchor="ctr"/>
          <a:lstStyle>
            <a:lvl1pPr algn="ctr"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Tree>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Lst>
  <p:hf hdr="0" ftr="0" dt="0"/>
  <p:txStyles>
    <p:titleStyle>
      <a:lvl1pPr algn="l" rtl="0" fontAlgn="base">
        <a:lnSpc>
          <a:spcPct val="90000"/>
        </a:lnSpc>
        <a:spcBef>
          <a:spcPct val="0"/>
        </a:spcBef>
        <a:spcAft>
          <a:spcPct val="0"/>
        </a:spcAft>
        <a:defRPr sz="3200" b="1" kern="1200">
          <a:solidFill>
            <a:schemeClr val="bg1"/>
          </a:solidFill>
          <a:latin typeface="+mj-lt"/>
          <a:ea typeface="+mj-ea"/>
          <a:cs typeface="+mj-cs"/>
        </a:defRPr>
      </a:lvl1pPr>
      <a:lvl2pPr algn="l" rtl="0" fontAlgn="base">
        <a:lnSpc>
          <a:spcPct val="90000"/>
        </a:lnSpc>
        <a:spcBef>
          <a:spcPct val="0"/>
        </a:spcBef>
        <a:spcAft>
          <a:spcPct val="0"/>
        </a:spcAft>
        <a:defRPr sz="3200" b="1">
          <a:solidFill>
            <a:schemeClr val="bg1"/>
          </a:solidFill>
          <a:latin typeface="Arial Black" panose="020B0604020202020204" pitchFamily="34" charset="0"/>
        </a:defRPr>
      </a:lvl2pPr>
      <a:lvl3pPr algn="l" rtl="0" fontAlgn="base">
        <a:lnSpc>
          <a:spcPct val="90000"/>
        </a:lnSpc>
        <a:spcBef>
          <a:spcPct val="0"/>
        </a:spcBef>
        <a:spcAft>
          <a:spcPct val="0"/>
        </a:spcAft>
        <a:defRPr sz="3200" b="1">
          <a:solidFill>
            <a:schemeClr val="bg1"/>
          </a:solidFill>
          <a:latin typeface="Arial Black" panose="020B0604020202020204" pitchFamily="34" charset="0"/>
        </a:defRPr>
      </a:lvl3pPr>
      <a:lvl4pPr algn="l" rtl="0" fontAlgn="base">
        <a:lnSpc>
          <a:spcPct val="90000"/>
        </a:lnSpc>
        <a:spcBef>
          <a:spcPct val="0"/>
        </a:spcBef>
        <a:spcAft>
          <a:spcPct val="0"/>
        </a:spcAft>
        <a:defRPr sz="3200" b="1">
          <a:solidFill>
            <a:schemeClr val="bg1"/>
          </a:solidFill>
          <a:latin typeface="Arial Black" panose="020B0604020202020204" pitchFamily="34" charset="0"/>
        </a:defRPr>
      </a:lvl4pPr>
      <a:lvl5pPr algn="l" rtl="0" fontAlgn="base">
        <a:lnSpc>
          <a:spcPct val="90000"/>
        </a:lnSpc>
        <a:spcBef>
          <a:spcPct val="0"/>
        </a:spcBef>
        <a:spcAft>
          <a:spcPct val="0"/>
        </a:spcAft>
        <a:defRPr sz="3200" b="1">
          <a:solidFill>
            <a:schemeClr val="bg1"/>
          </a:solidFill>
          <a:latin typeface="Arial Black" panose="020B0604020202020204" pitchFamily="34" charset="0"/>
        </a:defRPr>
      </a:lvl5pPr>
      <a:lvl6pPr marL="457200" algn="l" rtl="0" fontAlgn="base">
        <a:lnSpc>
          <a:spcPct val="90000"/>
        </a:lnSpc>
        <a:spcBef>
          <a:spcPct val="0"/>
        </a:spcBef>
        <a:spcAft>
          <a:spcPct val="0"/>
        </a:spcAft>
        <a:defRPr sz="3200" b="1">
          <a:solidFill>
            <a:schemeClr val="bg1"/>
          </a:solidFill>
          <a:latin typeface="Arial Black" panose="020B0604020202020204" pitchFamily="34" charset="0"/>
        </a:defRPr>
      </a:lvl6pPr>
      <a:lvl7pPr marL="914400" algn="l" rtl="0" fontAlgn="base">
        <a:lnSpc>
          <a:spcPct val="90000"/>
        </a:lnSpc>
        <a:spcBef>
          <a:spcPct val="0"/>
        </a:spcBef>
        <a:spcAft>
          <a:spcPct val="0"/>
        </a:spcAft>
        <a:defRPr sz="3200" b="1">
          <a:solidFill>
            <a:schemeClr val="bg1"/>
          </a:solidFill>
          <a:latin typeface="Arial Black" panose="020B0604020202020204" pitchFamily="34" charset="0"/>
        </a:defRPr>
      </a:lvl7pPr>
      <a:lvl8pPr marL="1371600" algn="l" rtl="0" fontAlgn="base">
        <a:lnSpc>
          <a:spcPct val="90000"/>
        </a:lnSpc>
        <a:spcBef>
          <a:spcPct val="0"/>
        </a:spcBef>
        <a:spcAft>
          <a:spcPct val="0"/>
        </a:spcAft>
        <a:defRPr sz="3200" b="1">
          <a:solidFill>
            <a:schemeClr val="bg1"/>
          </a:solidFill>
          <a:latin typeface="Arial Black" panose="020B0604020202020204" pitchFamily="34" charset="0"/>
        </a:defRPr>
      </a:lvl8pPr>
      <a:lvl9pPr marL="1828800" algn="l" rtl="0" fontAlgn="base">
        <a:lnSpc>
          <a:spcPct val="90000"/>
        </a:lnSpc>
        <a:spcBef>
          <a:spcPct val="0"/>
        </a:spcBef>
        <a:spcAft>
          <a:spcPct val="0"/>
        </a:spcAft>
        <a:defRPr sz="3200" b="1">
          <a:solidFill>
            <a:schemeClr val="bg1"/>
          </a:solidFill>
          <a:latin typeface="Arial Black"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1200" kern="1200">
          <a:solidFill>
            <a:schemeClr val="bg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chart" Target="../charts/chart11.xml"/><Relationship Id="rId4" Type="http://schemas.openxmlformats.org/officeDocument/2006/relationships/image" Target="../media/image10.png"/><Relationship Id="rId5"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chart" Target="../charts/chart1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chart" Target="../charts/char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chart" Target="../charts/char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chart" Target="../charts/chart19.xml"/><Relationship Id="rId4" Type="http://schemas.openxmlformats.org/officeDocument/2006/relationships/chart" Target="../charts/chart20.xml"/><Relationship Id="rId5" Type="http://schemas.openxmlformats.org/officeDocument/2006/relationships/chart" Target="../charts/char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chart" Target="../charts/chart22.xml"/><Relationship Id="rId4" Type="http://schemas.openxmlformats.org/officeDocument/2006/relationships/chart" Target="../charts/chart23.xml"/><Relationship Id="rId5" Type="http://schemas.openxmlformats.org/officeDocument/2006/relationships/chart" Target="../charts/chart24.xml"/><Relationship Id="rId6" Type="http://schemas.openxmlformats.org/officeDocument/2006/relationships/chart" Target="../charts/char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3.xml"/><Relationship Id="rId3" Type="http://schemas.openxmlformats.org/officeDocument/2006/relationships/slide" Target="slide4.xml"/><Relationship Id="rId4" Type="http://schemas.openxmlformats.org/officeDocument/2006/relationships/slide" Target="slide5.xml"/><Relationship Id="rId5" Type="http://schemas.openxmlformats.org/officeDocument/2006/relationships/slide" Target="slide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hart" Target="../charts/chart26.xml"/><Relationship Id="rId4" Type="http://schemas.openxmlformats.org/officeDocument/2006/relationships/chart" Target="../charts/chart27.xml"/><Relationship Id="rId5" Type="http://schemas.openxmlformats.org/officeDocument/2006/relationships/chart" Target="../charts/chart28.xml"/><Relationship Id="rId6" Type="http://schemas.openxmlformats.org/officeDocument/2006/relationships/chart" Target="../charts/char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chart" Target="../charts/chart31.xml"/><Relationship Id="rId4" Type="http://schemas.openxmlformats.org/officeDocument/2006/relationships/chart" Target="../charts/chart32.xml"/><Relationship Id="rId5" Type="http://schemas.openxmlformats.org/officeDocument/2006/relationships/chart" Target="../charts/chart33.xml"/><Relationship Id="rId6" Type="http://schemas.openxmlformats.org/officeDocument/2006/relationships/chart" Target="../charts/char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chart" Target="../charts/chart36.xml"/><Relationship Id="rId4" Type="http://schemas.openxmlformats.org/officeDocument/2006/relationships/chart" Target="../charts/chart37.xml"/><Relationship Id="rId5" Type="http://schemas.openxmlformats.org/officeDocument/2006/relationships/chart" Target="../charts/chart38.xml"/><Relationship Id="rId6" Type="http://schemas.openxmlformats.org/officeDocument/2006/relationships/chart" Target="../charts/char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chart" Target="../charts/chart43.xml"/><Relationship Id="rId4" Type="http://schemas.openxmlformats.org/officeDocument/2006/relationships/chart" Target="../charts/chart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chart" Target="../charts/chart45.xml"/><Relationship Id="rId4" Type="http://schemas.openxmlformats.org/officeDocument/2006/relationships/chart" Target="../charts/chart46.xml"/><Relationship Id="rId5" Type="http://schemas.openxmlformats.org/officeDocument/2006/relationships/chart" Target="../charts/chart47.xml"/><Relationship Id="rId6" Type="http://schemas.openxmlformats.org/officeDocument/2006/relationships/chart" Target="../charts/char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chart" Target="../charts/chart55.xml"/><Relationship Id="rId4" Type="http://schemas.openxmlformats.org/officeDocument/2006/relationships/chart" Target="../charts/chart56.xml"/><Relationship Id="rId5" Type="http://schemas.openxmlformats.org/officeDocument/2006/relationships/chart" Target="../charts/chart57.xml"/><Relationship Id="rId6" Type="http://schemas.openxmlformats.org/officeDocument/2006/relationships/chart" Target="../charts/chart5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chart" Target="../charts/chart66.xml"/><Relationship Id="rId4" Type="http://schemas.openxmlformats.org/officeDocument/2006/relationships/chart" Target="../charts/chart67.xml"/><Relationship Id="rId5" Type="http://schemas.openxmlformats.org/officeDocument/2006/relationships/chart" Target="../charts/chart6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chart" Target="../charts/chart69.xml"/><Relationship Id="rId4" Type="http://schemas.openxmlformats.org/officeDocument/2006/relationships/chart" Target="../charts/chart70.xml"/><Relationship Id="rId5" Type="http://schemas.openxmlformats.org/officeDocument/2006/relationships/chart" Target="../charts/chart71.xml"/><Relationship Id="rId6" Type="http://schemas.openxmlformats.org/officeDocument/2006/relationships/chart" Target="../charts/chart7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chart" Target="../charts/chart73.xml"/><Relationship Id="rId4" Type="http://schemas.openxmlformats.org/officeDocument/2006/relationships/chart" Target="../charts/chart74.xml"/><Relationship Id="rId5" Type="http://schemas.openxmlformats.org/officeDocument/2006/relationships/chart" Target="../charts/chart75.xml"/><Relationship Id="rId6" Type="http://schemas.openxmlformats.org/officeDocument/2006/relationships/chart" Target="../charts/chart7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chart" Target="../charts/chart78.xml"/><Relationship Id="rId4" Type="http://schemas.openxmlformats.org/officeDocument/2006/relationships/chart" Target="../charts/chart79.xml"/><Relationship Id="rId5" Type="http://schemas.openxmlformats.org/officeDocument/2006/relationships/chart" Target="../charts/chart80.xml"/><Relationship Id="rId6" Type="http://schemas.openxmlformats.org/officeDocument/2006/relationships/chart" Target="../charts/chart8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chart" Target="../charts/chart83.xml"/><Relationship Id="rId4" Type="http://schemas.openxmlformats.org/officeDocument/2006/relationships/chart" Target="../charts/chart84.xml"/><Relationship Id="rId5" Type="http://schemas.openxmlformats.org/officeDocument/2006/relationships/chart" Target="../charts/chart85.xml"/><Relationship Id="rId6" Type="http://schemas.openxmlformats.org/officeDocument/2006/relationships/chart" Target="../charts/chart8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chart" Target="../charts/chart90.xml"/><Relationship Id="rId4" Type="http://schemas.openxmlformats.org/officeDocument/2006/relationships/chart" Target="../charts/chart9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chart" Target="../charts/chart92.xml"/><Relationship Id="rId4" Type="http://schemas.openxmlformats.org/officeDocument/2006/relationships/chart" Target="../charts/chart93.xml"/><Relationship Id="rId5" Type="http://schemas.openxmlformats.org/officeDocument/2006/relationships/chart" Target="../charts/chart94.xml"/><Relationship Id="rId6" Type="http://schemas.openxmlformats.org/officeDocument/2006/relationships/chart" Target="../charts/chart9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chart" Target="../charts/chart102.xml"/><Relationship Id="rId4" Type="http://schemas.openxmlformats.org/officeDocument/2006/relationships/chart" Target="../charts/chart103.xml"/><Relationship Id="rId5" Type="http://schemas.openxmlformats.org/officeDocument/2006/relationships/chart" Target="../charts/chart104.xml"/><Relationship Id="rId6" Type="http://schemas.openxmlformats.org/officeDocument/2006/relationships/chart" Target="../charts/chart10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hart" Target="../charts/chart1.xml"/><Relationship Id="rId4" Type="http://schemas.openxmlformats.org/officeDocument/2006/relationships/chart" Target="../charts/char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chart" Target="../charts/chart113.xml"/><Relationship Id="rId4" Type="http://schemas.openxmlformats.org/officeDocument/2006/relationships/chart" Target="../charts/chart114.xml"/><Relationship Id="rId5" Type="http://schemas.openxmlformats.org/officeDocument/2006/relationships/chart" Target="../charts/chart1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chart" Target="../charts/chart116.xml"/><Relationship Id="rId4" Type="http://schemas.openxmlformats.org/officeDocument/2006/relationships/chart" Target="../charts/chart117.xml"/><Relationship Id="rId5" Type="http://schemas.openxmlformats.org/officeDocument/2006/relationships/chart" Target="../charts/chart118.xml"/><Relationship Id="rId6" Type="http://schemas.openxmlformats.org/officeDocument/2006/relationships/chart" Target="../charts/chart1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chart" Target="../charts/chart120.xml"/><Relationship Id="rId4" Type="http://schemas.openxmlformats.org/officeDocument/2006/relationships/chart" Target="../charts/chart121.xml"/><Relationship Id="rId5" Type="http://schemas.openxmlformats.org/officeDocument/2006/relationships/chart" Target="../charts/chart122.xml"/><Relationship Id="rId6" Type="http://schemas.openxmlformats.org/officeDocument/2006/relationships/chart" Target="../charts/chart1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chart" Target="../charts/chart125.xml"/><Relationship Id="rId4" Type="http://schemas.openxmlformats.org/officeDocument/2006/relationships/chart" Target="../charts/chart126.xml"/><Relationship Id="rId5" Type="http://schemas.openxmlformats.org/officeDocument/2006/relationships/chart" Target="../charts/chart127.xml"/><Relationship Id="rId6" Type="http://schemas.openxmlformats.org/officeDocument/2006/relationships/chart" Target="../charts/chart1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chart" Target="../charts/chart130.xml"/><Relationship Id="rId4" Type="http://schemas.openxmlformats.org/officeDocument/2006/relationships/chart" Target="../charts/chart131.xml"/><Relationship Id="rId5" Type="http://schemas.openxmlformats.org/officeDocument/2006/relationships/chart" Target="../charts/chart132.xml"/><Relationship Id="rId6" Type="http://schemas.openxmlformats.org/officeDocument/2006/relationships/chart" Target="../charts/chart13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chart" Target="../charts/chart137.xml"/><Relationship Id="rId4" Type="http://schemas.openxmlformats.org/officeDocument/2006/relationships/chart" Target="../charts/chart13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chart" Target="../charts/chart139.xml"/><Relationship Id="rId4" Type="http://schemas.openxmlformats.org/officeDocument/2006/relationships/chart" Target="../charts/chart140.xml"/><Relationship Id="rId5" Type="http://schemas.openxmlformats.org/officeDocument/2006/relationships/chart" Target="../charts/chart141.xml"/><Relationship Id="rId6" Type="http://schemas.openxmlformats.org/officeDocument/2006/relationships/chart" Target="../charts/chart14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chart" Target="../charts/chart149.xml"/><Relationship Id="rId4" Type="http://schemas.openxmlformats.org/officeDocument/2006/relationships/chart" Target="../charts/chart150.xml"/><Relationship Id="rId5" Type="http://schemas.openxmlformats.org/officeDocument/2006/relationships/chart" Target="../charts/chart151.xml"/><Relationship Id="rId6" Type="http://schemas.openxmlformats.org/officeDocument/2006/relationships/chart" Target="../charts/chart1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chart" Target="../charts/chart6.xml"/><Relationship Id="rId6" Type="http://schemas.openxmlformats.org/officeDocument/2006/relationships/chart" Target="../charts/chart7.xml"/><Relationship Id="rId7" Type="http://schemas.openxmlformats.org/officeDocument/2006/relationships/chart" Target="../charts/char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hart" Target="../charts/chart9.xml"/><Relationship Id="rId4" Type="http://schemas.openxmlformats.org/officeDocument/2006/relationships/image" Target="../media/image8.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10.xml"/><Relationship Id="rId4" Type="http://schemas.openxmlformats.org/officeDocument/2006/relationships/image" Target="../media/image10.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a:extLst>
              <a:ext uri="{FF2B5EF4-FFF2-40B4-BE49-F238E27FC236}">
                <a16:creationId xmlns:a16="http://schemas.microsoft.com/office/drawing/2014/main" id="{A7C9D905-7A04-3B4E-9A01-D0AAE5EC9445}"/>
              </a:ext>
            </a:extLst>
          </p:cNvPr>
          <p:cNvSpPr txBox="1"/>
          <p:nvPr/>
        </p:nvSpPr>
        <p:spPr>
          <a:xfrm>
            <a:off x="1134045" y="1273810"/>
            <a:ext cx="3692324" cy="984885"/>
          </a:xfrm>
          <a:prstGeom prst="rect">
            <a:avLst/>
          </a:prstGeom>
          <a:noFill/>
        </p:spPr>
        <p:txBody>
          <a:bodyPr>
            <a:spAutoFit/>
          </a:bodyPr>
          <a:lstStyle/>
          <a:p>
            <a:pPr algn="ctr" defTabSz="1042873" eaLnBrk="1" fontAlgn="auto" hangingPunct="1">
              <a:spcBef>
                <a:spcPts val="0"/>
              </a:spcBef>
              <a:spcAft>
                <a:spcPts val="0"/>
              </a:spcAft>
              <a:defRPr/>
            </a:pPr>
            <a:r>
              <a:rPr lang="sv-SE" sz="1400" dirty="0">
                <a:solidFill>
                  <a:schemeClr val="bg1"/>
                </a:solidFill>
                <a:cs typeface="Arial" panose="020B0604020202020204" pitchFamily="34" charset="0"/>
              </a:rPr>
              <a:t>Resultat från Våga Visa 2024</a:t>
            </a:r>
          </a:p>
          <a:p>
            <a:pPr algn="ctr" defTabSz="1042873" eaLnBrk="1" fontAlgn="auto" hangingPunct="1">
              <a:spcBef>
                <a:spcPts val="0"/>
              </a:spcBef>
              <a:spcAft>
                <a:spcPts val="0"/>
              </a:spcAft>
              <a:defRPr/>
            </a:pPr>
            <a:endParaRPr lang="sv-SE" sz="1400" dirty="0">
              <a:solidFill>
                <a:schemeClr val="bg1"/>
              </a:solidFill>
              <a:cs typeface="Arial" panose="020B0604020202020204" pitchFamily="34" charset="0"/>
            </a:endParaRPr>
          </a:p>
          <a:p>
            <a:pPr algn="ctr" defTabSz="1042873" eaLnBrk="1" fontAlgn="auto" hangingPunct="1">
              <a:spcBef>
                <a:spcPts val="0"/>
              </a:spcBef>
              <a:spcAft>
                <a:spcPts val="0"/>
              </a:spcAft>
              <a:defRPr/>
            </a:pPr>
            <a:r>
              <a:rPr lang="sv-SE" sz="1600" b="1" dirty="0">
                <a:solidFill>
                  <a:schemeClr val="bg1"/>
                </a:solidFill>
                <a:cs typeface="Arial" panose="020B0604020202020204" pitchFamily="34" charset="0"/>
              </a:rPr>
              <a:t>Förskola</a:t>
            </a:r>
            <a:br>
              <a:rPr lang="sv-SE" sz="1400" b="1" dirty="0">
                <a:solidFill>
                  <a:schemeClr val="bg1"/>
                </a:solidFill>
                <a:highlight>
                  <a:srgbClr val="FF0000"/>
                </a:highlight>
                <a:cs typeface="Arial" panose="020B0604020202020204" pitchFamily="34" charset="0"/>
              </a:rPr>
            </a:br>
            <a:r>
              <a:rPr lang="sv-SE" sz="1400" b="1" dirty="0">
                <a:solidFill>
                  <a:schemeClr val="bg1"/>
                </a:solidFill>
                <a:cs typeface="Arial" panose="020B0604020202020204" pitchFamily="34" charset="0"/>
              </a:rPr>
              <a:t>Vårdnadshavare</a:t>
            </a:r>
          </a:p>
        </p:txBody>
      </p:sp>
      <p:sp>
        <p:nvSpPr>
          <p:cNvPr id="15" name="textruta 14">
            <a:extLst>
              <a:ext uri="{FF2B5EF4-FFF2-40B4-BE49-F238E27FC236}">
                <a16:creationId xmlns:a16="http://schemas.microsoft.com/office/drawing/2014/main" id="{CB459938-BF14-1248-BA28-A763B6EDC43F}"/>
              </a:ext>
            </a:extLst>
          </p:cNvPr>
          <p:cNvSpPr txBox="1"/>
          <p:nvPr/>
        </p:nvSpPr>
        <p:spPr>
          <a:xfrm>
            <a:off x="910207" y="2412365"/>
            <a:ext cx="4140000" cy="584200"/>
          </a:xfrm>
          <a:prstGeom prst="rect">
            <a:avLst/>
          </a:prstGeom>
          <a:noFill/>
        </p:spPr>
        <p:txBody>
          <a:bodyPr wrap="square">
            <a:spAutoFit/>
          </a:bodyPr>
          <a:lstStyle/>
          <a:p>
            <a:pPr algn="ctr" defTabSz="1042873" eaLnBrk="1" fontAlgn="auto" hangingPunct="1">
              <a:spcBef>
                <a:spcPts val="0"/>
              </a:spcBef>
              <a:spcAft>
                <a:spcPts val="0"/>
              </a:spcAft>
              <a:defRPr/>
            </a:pPr>
            <a:r>
              <a:rPr lang="sv-SE" sz="3200" b="1" dirty="0" err="1">
                <a:solidFill>
                  <a:srgbClr val="000000"/>
                </a:solidFill>
                <a:ea typeface="+mj-ea"/>
                <a:cs typeface="Arial" panose="020B0604020202020204" pitchFamily="34" charset="0"/>
              </a:rPr>
              <a:t>Vendestigens förskola och skola</a:t>
            </a:r>
            <a:endParaRPr lang="sv-SE" sz="2400" b="1" dirty="0">
              <a:cs typeface="Arial" panose="020B0604020202020204" pitchFamily="34" charset="0"/>
            </a:endParaRPr>
          </a:p>
        </p:txBody>
      </p:sp>
      <p:pic>
        <p:nvPicPr>
          <p:cNvPr id="16" name="Picture 15" descr="Danderyd.png"/>
          <p:cNvPicPr>
            <a:picLocks noChangeAspect="1"/>
          </p:cNvPicPr>
          <p:nvPr/>
        </p:nvPicPr>
        <p:blipFill>
          <a:blip r:embed="rId3"/>
          <a:stretch>
            <a:fillRect/>
          </a:stretch>
        </p:blipFill>
        <p:spPr>
          <a:xfrm>
            <a:off x="294436" y="6206032"/>
            <a:ext cx="2540000" cy="76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D3EFFB6-FE51-9043-B002-A4FCD8B6FE57}"/>
              </a:ext>
            </a:extLst>
          </p:cNvPr>
          <p:cNvGraphicFramePr/>
          <p:nvPr>
            <p:extLst>
              <p:ext uri="{D42A27DB-BD31-4B8C-83A1-F6EECF244321}">
                <p14:modId xmlns:p14="http://schemas.microsoft.com/office/powerpoint/2010/main" val="2189169265"/>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ruta 8">
            <a:extLst>
              <a:ext uri="{FF2B5EF4-FFF2-40B4-BE49-F238E27FC236}">
                <a16:creationId xmlns:a16="http://schemas.microsoft.com/office/drawing/2014/main" id="{24BBA652-D02D-11A5-40EB-B6577E70731D}"/>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2024</a:t>
            </a:r>
          </a:p>
        </p:txBody>
      </p:sp>
      <p:sp>
        <p:nvSpPr>
          <p:cNvPr id="10" name="textruta 9">
            <a:extLst>
              <a:ext uri="{FF2B5EF4-FFF2-40B4-BE49-F238E27FC236}">
                <a16:creationId xmlns:a16="http://schemas.microsoft.com/office/drawing/2014/main" id="{DCE26DEB-70FC-84D9-6232-3F4377853CCF}"/>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2022</a:t>
            </a:r>
          </a:p>
        </p:txBody>
      </p:sp>
      <p:cxnSp>
        <p:nvCxnSpPr>
          <p:cNvPr id="12" name="Rak pil 11">
            <a:extLst>
              <a:ext uri="{FF2B5EF4-FFF2-40B4-BE49-F238E27FC236}">
                <a16:creationId xmlns:a16="http://schemas.microsoft.com/office/drawing/2014/main" id="{9D8FC70A-9D9B-4DFA-D977-E743442735FC}"/>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Rektangel med rundade hörn 12">
            <a:extLst>
              <a:ext uri="{FF2B5EF4-FFF2-40B4-BE49-F238E27FC236}">
                <a16:creationId xmlns:a16="http://schemas.microsoft.com/office/drawing/2014/main" id="{668C7840-5356-E37C-FDDB-E5CBA3F365F9}"/>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2024 (överst och mörkast färg) till 2022 (nederst och ljusast färg).</a:t>
            </a:r>
          </a:p>
          <a:p>
            <a:pPr algn="ctr" defTabSz="1042873" eaLnBrk="1" fontAlgn="auto" hangingPunct="1">
              <a:spcBef>
                <a:spcPts val="0"/>
              </a:spcBef>
              <a:spcAft>
                <a:spcPts val="0"/>
              </a:spcAft>
              <a:defRPr/>
            </a:pPr>
            <a:r>
              <a:rPr lang="sv-SE" sz="1000" b="1" dirty="0"/>
              <a:t>I cirklarna redovisas medelvärdet för hela området 2024.</a:t>
            </a:r>
          </a:p>
        </p:txBody>
      </p:sp>
      <p:sp>
        <p:nvSpPr>
          <p:cNvPr id="14" name="Ellips 13">
            <a:extLst>
              <a:ext uri="{FF2B5EF4-FFF2-40B4-BE49-F238E27FC236}">
                <a16:creationId xmlns:a16="http://schemas.microsoft.com/office/drawing/2014/main" id="{256F4F0D-522E-79FB-2AE2-FCF7A7FE221B}"/>
              </a:ext>
            </a:extLst>
          </p:cNvPr>
          <p:cNvSpPr/>
          <p:nvPr/>
        </p:nvSpPr>
        <p:spPr>
          <a:xfrm>
            <a:off x="8976917" y="3596000"/>
            <a:ext cx="994410" cy="948690"/>
          </a:xfrm>
          <a:prstGeom prst="ellipse">
            <a:avLst/>
          </a:prstGeom>
          <a:solidFill>
            <a:srgbClr val="3B9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Ellips 27">
            <a:extLst>
              <a:ext uri="{FF2B5EF4-FFF2-40B4-BE49-F238E27FC236}">
                <a16:creationId xmlns:a16="http://schemas.microsoft.com/office/drawing/2014/main" id="{B9E57F77-10CA-554B-35E7-C1D7EF1E093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textruta 15">
            <a:extLst>
              <a:ext uri="{FF2B5EF4-FFF2-40B4-BE49-F238E27FC236}">
                <a16:creationId xmlns:a16="http://schemas.microsoft.com/office/drawing/2014/main" id="{087FD240-53AB-D169-649F-745D0E94A261}"/>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3,69</a:t>
            </a:r>
          </a:p>
        </p:txBody>
      </p:sp>
      <p:sp>
        <p:nvSpPr>
          <p:cNvPr id="27" name="textruta 26">
            <a:extLst>
              <a:ext uri="{FF2B5EF4-FFF2-40B4-BE49-F238E27FC236}">
                <a16:creationId xmlns:a16="http://schemas.microsoft.com/office/drawing/2014/main" id="{F401BC8E-E750-96DE-9DE4-2A8E03E6A267}"/>
              </a:ext>
            </a:extLst>
          </p:cNvPr>
          <p:cNvSpPr txBox="1"/>
          <p:nvPr/>
        </p:nvSpPr>
        <p:spPr>
          <a:xfrm>
            <a:off x="8859138" y="3846408"/>
            <a:ext cx="1229968" cy="707886"/>
          </a:xfrm>
          <a:prstGeom prst="rect">
            <a:avLst/>
          </a:prstGeom>
          <a:noFill/>
        </p:spPr>
        <p:txBody>
          <a:bodyPr wrap="square" rtlCol="0">
            <a:spAutoFit/>
          </a:bodyPr>
          <a:lstStyle/>
          <a:p>
            <a:pPr algn="ctr"/>
            <a:r>
              <a:rPr lang="sv-SE" b="1" dirty="0">
                <a:latin typeface="+mj-lt"/>
              </a:rPr>
              <a:t>3,70</a:t>
            </a:r>
          </a:p>
        </p:txBody>
      </p:sp>
      <p:sp>
        <p:nvSpPr>
          <p:cNvPr id="31" name="textruta 22">
            <a:extLst>
              <a:ext uri="{FF2B5EF4-FFF2-40B4-BE49-F238E27FC236}">
                <a16:creationId xmlns:a16="http://schemas.microsoft.com/office/drawing/2014/main" id="{BB4E2760-D4FE-0769-F44B-66CC39F72365}"/>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Styrning och ledning</a:t>
            </a:r>
          </a:p>
        </p:txBody>
      </p:sp>
      <p:sp>
        <p:nvSpPr>
          <p:cNvPr id="32" name="textruta 22">
            <a:extLst>
              <a:ext uri="{FF2B5EF4-FFF2-40B4-BE49-F238E27FC236}">
                <a16:creationId xmlns:a16="http://schemas.microsoft.com/office/drawing/2014/main" id="{1E5C82A3-84C0-B3E6-7911-A867921ED277}"/>
              </a:ext>
            </a:extLst>
          </p:cNvPr>
          <p:cNvSpPr txBox="1"/>
          <p:nvPr/>
        </p:nvSpPr>
        <p:spPr>
          <a:xfrm>
            <a:off x="3879654" y="2825336"/>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Förskola och hem</a:t>
            </a:r>
          </a:p>
        </p:txBody>
      </p:sp>
      <p:pic>
        <p:nvPicPr>
          <p:cNvPr id="3" name="Bildobjekt 2" descr="En bild som visar text, Teckensnitt, design&#10;&#10;Automatiskt genererad beskrivning">
            <a:extLst>
              <a:ext uri="{FF2B5EF4-FFF2-40B4-BE49-F238E27FC236}">
                <a16:creationId xmlns:a16="http://schemas.microsoft.com/office/drawing/2014/main" id="{60CEC6BB-A18F-BA53-D6F7-322E90C97B5B}"/>
              </a:ext>
            </a:extLst>
          </p:cNvPr>
          <p:cNvPicPr>
            <a:picLocks noChangeAspect="1"/>
          </p:cNvPicPr>
          <p:nvPr/>
        </p:nvPicPr>
        <p:blipFill>
          <a:blip r:embed="rId4"/>
          <a:stretch>
            <a:fillRect/>
          </a:stretch>
        </p:blipFill>
        <p:spPr>
          <a:xfrm>
            <a:off x="7715790" y="3086946"/>
            <a:ext cx="597343" cy="727200"/>
          </a:xfrm>
          <a:prstGeom prst="rect">
            <a:avLst/>
          </a:prstGeom>
        </p:spPr>
      </p:pic>
      <p:pic>
        <p:nvPicPr>
          <p:cNvPr id="7" name="Bildobjekt 6" descr="En bild som visar text, Teckensnitt, vit, design&#10;&#10;Automatiskt genererad beskrivning">
            <a:extLst>
              <a:ext uri="{FF2B5EF4-FFF2-40B4-BE49-F238E27FC236}">
                <a16:creationId xmlns:a16="http://schemas.microsoft.com/office/drawing/2014/main" id="{DFB7EE48-D7F8-810A-0FC5-F6E3BAFC51FE}"/>
              </a:ext>
            </a:extLst>
          </p:cNvPr>
          <p:cNvPicPr>
            <a:picLocks noChangeAspect="1"/>
          </p:cNvPicPr>
          <p:nvPr/>
        </p:nvPicPr>
        <p:blipFill>
          <a:blip r:embed="rId5"/>
          <a:stretch>
            <a:fillRect/>
          </a:stretch>
        </p:blipFill>
        <p:spPr>
          <a:xfrm>
            <a:off x="7728261" y="1932607"/>
            <a:ext cx="572400" cy="72675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3" name="Diagram 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787EA79-86EA-EA7C-6B7A-7820AFB1C688}"/>
              </a:ext>
            </a:extLst>
          </p:cNvPr>
          <p:cNvGraphicFramePr/>
          <p:nvPr>
            <p:extLst>
              <p:ext uri="{D42A27DB-BD31-4B8C-83A1-F6EECF244321}">
                <p14:modId xmlns:p14="http://schemas.microsoft.com/office/powerpoint/2010/main" val="2428430936"/>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5" name="Ellips 4">
            <a:extLst>
              <a:ext uri="{FF2B5EF4-FFF2-40B4-BE49-F238E27FC236}">
                <a16:creationId xmlns:a16="http://schemas.microsoft.com/office/drawing/2014/main" id="{EB122491-55FE-5214-EA21-1F54C525822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A5B06169-298A-0AF9-EEED-D0B1DFA46383}"/>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3,80</a:t>
            </a:r>
          </a:p>
        </p:txBody>
      </p:sp>
      <p:sp>
        <p:nvSpPr>
          <p:cNvPr id="8" name="textruta 22">
            <a:extLst>
              <a:ext uri="{FF2B5EF4-FFF2-40B4-BE49-F238E27FC236}">
                <a16:creationId xmlns:a16="http://schemas.microsoft.com/office/drawing/2014/main" id="{042CD62F-F7CC-3B48-25EB-84BD9898CE0E}"/>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Kommunspecifika frågor: Danderyd</a:t>
            </a:r>
          </a:p>
        </p:txBody>
      </p:sp>
      <p:sp>
        <p:nvSpPr>
          <p:cNvPr id="6" name="textruta 5">
            <a:extLst>
              <a:ext uri="{FF2B5EF4-FFF2-40B4-BE49-F238E27FC236}">
                <a16:creationId xmlns:a16="http://schemas.microsoft.com/office/drawing/2014/main" id="{770DC2BC-FE3D-E44B-F618-BAD7812D0C0F}"/>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2024</a:t>
            </a:r>
          </a:p>
        </p:txBody>
      </p:sp>
      <p:sp>
        <p:nvSpPr>
          <p:cNvPr id="9" name="textruta 8">
            <a:extLst>
              <a:ext uri="{FF2B5EF4-FFF2-40B4-BE49-F238E27FC236}">
                <a16:creationId xmlns:a16="http://schemas.microsoft.com/office/drawing/2014/main" id="{5FC63EBB-51AF-C839-5E38-BAA883B7BD58}"/>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2022</a:t>
            </a:r>
          </a:p>
        </p:txBody>
      </p:sp>
      <p:cxnSp>
        <p:nvCxnSpPr>
          <p:cNvPr id="10" name="Rak pil 9">
            <a:extLst>
              <a:ext uri="{FF2B5EF4-FFF2-40B4-BE49-F238E27FC236}">
                <a16:creationId xmlns:a16="http://schemas.microsoft.com/office/drawing/2014/main" id="{A53779C2-8BD8-A608-1029-D65A7568DA0E}"/>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Rektangel med rundade hörn 10">
            <a:extLst>
              <a:ext uri="{FF2B5EF4-FFF2-40B4-BE49-F238E27FC236}">
                <a16:creationId xmlns:a16="http://schemas.microsoft.com/office/drawing/2014/main" id="{2B152830-8555-5490-BC51-F669DDA4E6F2}"/>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2024 (överst och mörkast färg) till 2022 (nederst och ljusast färg).</a:t>
            </a:r>
          </a:p>
          <a:p>
            <a:pPr algn="ctr" defTabSz="1042873" eaLnBrk="1" fontAlgn="auto" hangingPunct="1">
              <a:spcBef>
                <a:spcPts val="0"/>
              </a:spcBef>
              <a:spcAft>
                <a:spcPts val="0"/>
              </a:spcAft>
              <a:defRPr/>
            </a:pPr>
            <a:r>
              <a:rPr lang="sv-SE" sz="1000" b="1" dirty="0"/>
              <a:t>I cirklarna redovisas medelvärdet för hela området 2024.</a:t>
            </a:r>
          </a:p>
        </p:txBody>
      </p:sp>
      <p:pic>
        <p:nvPicPr>
          <p:cNvPr id="12" name="Bildobjekt 11" descr="En bild som visar text, Teckensnitt, vit, design&#10;&#10;Automatiskt genererad beskrivning">
            <a:extLst>
              <a:ext uri="{FF2B5EF4-FFF2-40B4-BE49-F238E27FC236}">
                <a16:creationId xmlns:a16="http://schemas.microsoft.com/office/drawing/2014/main" id="{CF83E01B-1090-28A5-CB8C-44D6A18226D1}"/>
              </a:ext>
            </a:extLst>
          </p:cNvPr>
          <p:cNvPicPr>
            <a:picLocks noChangeAspect="1"/>
          </p:cNvPicPr>
          <p:nvPr/>
        </p:nvPicPr>
        <p:blipFill>
          <a:blip r:embed="rId4"/>
          <a:stretch>
            <a:fillRect/>
          </a:stretch>
        </p:blipFill>
        <p:spPr>
          <a:xfrm>
            <a:off x="7728261" y="1932607"/>
            <a:ext cx="572400" cy="726756"/>
          </a:xfrm>
          <a:prstGeom prst="rect">
            <a:avLst/>
          </a:prstGeom>
        </p:spPr>
      </p:pic>
    </p:spTree>
    <p:extLst>
      <p:ext uri="{BB962C8B-B14F-4D97-AF65-F5344CB8AC3E}">
        <p14:creationId xmlns:p14="http://schemas.microsoft.com/office/powerpoint/2010/main" val="2348653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ruta 1">
            <a:extLst>
              <a:ext uri="{FF2B5EF4-FFF2-40B4-BE49-F238E27FC236}">
                <a16:creationId xmlns:a16="http://schemas.microsoft.com/office/drawing/2014/main" id="{969CE5CB-21CC-E740-A944-1EBF76E61EA8}"/>
              </a:ext>
            </a:extLst>
          </p:cNvPr>
          <p:cNvSpPr txBox="1">
            <a:spLocks noChangeArrowheads="1"/>
          </p:cNvSpPr>
          <p:nvPr/>
        </p:nvSpPr>
        <p:spPr bwMode="auto">
          <a:xfrm>
            <a:off x="457200" y="555625"/>
            <a:ext cx="8720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n-lt"/>
              </a:rPr>
              <a:t>På denna sida och följande redovisas alla enskilda frågor för Vendestigens förskola och skola samt för Danderyds kommun. Resultatet visar andelen som svarat att de instämmer.</a:t>
            </a:r>
          </a:p>
        </p:txBody>
      </p:sp>
      <p:sp>
        <p:nvSpPr>
          <p:cNvPr id="37891" name="textruta 2">
            <a:extLst>
              <a:ext uri="{FF2B5EF4-FFF2-40B4-BE49-F238E27FC236}">
                <a16:creationId xmlns:a16="http://schemas.microsoft.com/office/drawing/2014/main" id="{CDE3ACCC-C67D-B44E-A6B2-D733FA45358C}"/>
              </a:ext>
            </a:extLst>
          </p:cNvPr>
          <p:cNvSpPr txBox="1">
            <a:spLocks noChangeArrowheads="1"/>
          </p:cNvSpPr>
          <p:nvPr/>
        </p:nvSpPr>
        <p:spPr bwMode="auto">
          <a:xfrm>
            <a:off x="457200" y="1152525"/>
            <a:ext cx="5614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2099091860"/>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Övergripande frågor</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2824992"/>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Omsorg, utveckling och lärande</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5646587"/>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Barns delaktighet och inflytande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1791922494"/>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Normer och värden</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390852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Styrning och ledning</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477431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Förskola och hem</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2699884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3880209980"/>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Kommunspecifika frågor: Danderyd</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3776849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6A0F5529-BAF3-304B-81F8-9E3A76A4F834}"/>
              </a:ext>
            </a:extLst>
          </p:cNvPr>
          <p:cNvSpPr txBox="1"/>
          <p:nvPr/>
        </p:nvSpPr>
        <p:spPr>
          <a:xfrm>
            <a:off x="478316" y="1196830"/>
            <a:ext cx="8194197" cy="408253"/>
          </a:xfrm>
          <a:prstGeom prst="rect">
            <a:avLst/>
          </a:prstGeom>
          <a:noFill/>
        </p:spPr>
        <p:txBody>
          <a:bodyPr wrap="square" rtlCol="0">
            <a:spAutoFit/>
          </a:bodyPr>
          <a:lstStyle/>
          <a:p>
            <a:r>
              <a:rPr lang="sv-SE" dirty="0">
                <a:solidFill>
                  <a:schemeClr val="bg1"/>
                </a:solidFill>
                <a:latin typeface="+mj-lt"/>
              </a:rPr>
              <a:t>4.1.    Jämförelse med kommun + Våga Visa totalt</a:t>
            </a:r>
          </a:p>
        </p:txBody>
      </p:sp>
      <p:sp>
        <p:nvSpPr>
          <p:cNvPr id="4" name="textruta 3">
            <a:extLst>
              <a:ext uri="{FF2B5EF4-FFF2-40B4-BE49-F238E27FC236}">
                <a16:creationId xmlns:a16="http://schemas.microsoft.com/office/drawing/2014/main" id="{2973FC4C-2D17-AF49-B0F8-D47426765D71}"/>
              </a:ext>
            </a:extLst>
          </p:cNvPr>
          <p:cNvSpPr txBox="1"/>
          <p:nvPr/>
        </p:nvSpPr>
        <p:spPr>
          <a:xfrm>
            <a:off x="478316" y="1692006"/>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2040843444"/>
              </p:ext>
            </p:extLst>
          </p:nvPr>
        </p:nvGraphicFramePr>
        <p:xfrm>
          <a:off x="460614" y="21940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23177" y="21940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i mitt barns förskola</a:t>
            </a:r>
            <a:endParaRPr b="1">
              <a:solidFill>
                <a:schemeClr val="bg1"/>
              </a:solidFill>
            </a:endParaRPr>
          </a:p>
        </p:txBody>
      </p:sp>
      <p:sp>
        <p:nvSpPr>
          <p:cNvPr id="5" name="Rubrik 4">
            <a:extLst>
              <a:ext uri="{FF2B5EF4-FFF2-40B4-BE49-F238E27FC236}">
                <a16:creationId xmlns:a16="http://schemas.microsoft.com/office/drawing/2014/main" id="{8274B46F-FE68-4F46-BFEF-62683F6CCBFE}"/>
              </a:ext>
            </a:extLst>
          </p:cNvPr>
          <p:cNvSpPr>
            <a:spLocks noGrp="1"/>
          </p:cNvSpPr>
          <p:nvPr>
            <p:ph type="title" idx="4294967295"/>
          </p:nvPr>
        </p:nvSpPr>
        <p:spPr>
          <a:xfrm>
            <a:off x="460614" y="563154"/>
            <a:ext cx="6611049" cy="633676"/>
          </a:xfrm>
        </p:spPr>
        <p:txBody>
          <a:bodyPr/>
          <a:lstStyle/>
          <a:p>
            <a:r>
              <a:rPr lang="sv-SE" b="0" dirty="0"/>
              <a:t>4. Resultat</a:t>
            </a: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1712176900"/>
              </p:ext>
            </p:extLst>
          </p:nvPr>
        </p:nvGraphicFramePr>
        <p:xfrm>
          <a:off x="460614" y="5308695"/>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1077027831"/>
              </p:ext>
            </p:extLst>
          </p:nvPr>
        </p:nvGraphicFramePr>
        <p:xfrm>
          <a:off x="460614" y="3751375"/>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76000" y="24921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76000" y="31086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76000" y="28176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97 %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23177" y="37730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mitt barns förskola</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23177" y="53053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går på den förskola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41596" y="19620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76000" y="40327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76000" y="46493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76000" y="43583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76000" y="55959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76000" y="62124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76000" y="59214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97 %</a:t>
            </a:r>
            <a:endParaRPr sz="1000">
              <a:solidFill>
                <a:schemeClr val="bg1">
                  <a:lumMod val="85000"/>
                  <a:lumOff val="15000"/>
                </a:schemeClr>
              </a:solidFill>
            </a:endParaRPr>
          </a:p>
        </p:txBody>
      </p:sp>
    </p:spTree>
    <p:extLst>
      <p:ext uri="{BB962C8B-B14F-4D97-AF65-F5344CB8AC3E}">
        <p14:creationId xmlns:p14="http://schemas.microsoft.com/office/powerpoint/2010/main" val="516024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2187059610"/>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Omsorg, utveckling och lärande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Verksamheten är stimulerande för mitt barn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är engagerade i mitt barns 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det stöd och den hjälp som behövs</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arbetar med att utveckla mitt barns språk</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08799340"/>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97 %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70667431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50914746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97 %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97 %</a:t>
            </a:r>
            <a:endParaRPr sz="1000">
              <a:solidFill>
                <a:schemeClr val="bg1">
                  <a:lumMod val="85000"/>
                  <a:lumOff val="15000"/>
                </a:schemeClr>
              </a:solidFill>
            </a:endParaRPr>
          </a:p>
        </p:txBody>
      </p:sp>
    </p:spTree>
    <p:extLst>
      <p:ext uri="{BB962C8B-B14F-4D97-AF65-F5344CB8AC3E}">
        <p14:creationId xmlns:p14="http://schemas.microsoft.com/office/powerpoint/2010/main" val="2522822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ubrik 1">
            <a:extLst>
              <a:ext uri="{FF2B5EF4-FFF2-40B4-BE49-F238E27FC236}">
                <a16:creationId xmlns:a16="http://schemas.microsoft.com/office/drawing/2014/main" id="{8C9A310E-F652-814A-8F27-8810895AC529}"/>
              </a:ext>
            </a:extLst>
          </p:cNvPr>
          <p:cNvSpPr txBox="1">
            <a:spLocks noChangeArrowheads="1"/>
          </p:cNvSpPr>
          <p:nvPr/>
        </p:nvSpPr>
        <p:spPr bwMode="auto">
          <a:xfrm>
            <a:off x="608013" y="498475"/>
            <a:ext cx="66103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pPr>
            <a:r>
              <a:rPr lang="sv-SE" altLang="en-SE" sz="3200">
                <a:solidFill>
                  <a:schemeClr val="bg1"/>
                </a:solidFill>
                <a:latin typeface="+mj-lt"/>
                <a:cs typeface="Arial" panose="020B0604020202020204" pitchFamily="34" charset="0"/>
              </a:rPr>
              <a:t>Innehållsförteckning</a:t>
            </a:r>
          </a:p>
        </p:txBody>
      </p:sp>
      <p:sp>
        <p:nvSpPr>
          <p:cNvPr id="10242" name="Rubrik 1">
            <a:extLst>
              <a:ext uri="{FF2B5EF4-FFF2-40B4-BE49-F238E27FC236}">
                <a16:creationId xmlns:a16="http://schemas.microsoft.com/office/drawing/2014/main" id="{8BE914E0-8ECD-0C48-87C3-EDEBB0F4EA66}"/>
              </a:ext>
            </a:extLst>
          </p:cNvPr>
          <p:cNvSpPr txBox="1">
            <a:spLocks noChangeArrowheads="1"/>
          </p:cNvSpPr>
          <p:nvPr/>
        </p:nvSpPr>
        <p:spPr bwMode="auto">
          <a:xfrm>
            <a:off x="608013" y="1730375"/>
            <a:ext cx="7253287"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Bakgrund</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En snabb överblick</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Sammanfattning</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Resultat</a:t>
            </a:r>
            <a:r>
              <a:rPr lang="sv-SE" altLang="en-SE">
                <a:solidFill>
                  <a:schemeClr val="bg1"/>
                </a:solidFill>
                <a:latin typeface="+mj-lt"/>
                <a:cs typeface="Arial" panose="020B060402020202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Omsorg, utveckling och lärande,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arbetar med att utveckla mitt barns förståelse för naturvetenskap och teknik</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arbetar med att utveckla mitt barns förståelse för matematik</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utvecklar mitt barns tillit till sin egen förmåga</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52552467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52738996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93495515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Tree>
    <p:extLst>
      <p:ext uri="{BB962C8B-B14F-4D97-AF65-F5344CB8AC3E}">
        <p14:creationId xmlns:p14="http://schemas.microsoft.com/office/powerpoint/2010/main" val="278190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Barns delaktighet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I förskolan tränas mitt barn att ta ansvar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barns tankar och intressen tas till vara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21417820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88389589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Tree>
    <p:extLst>
      <p:ext uri="{BB962C8B-B14F-4D97-AF65-F5344CB8AC3E}">
        <p14:creationId xmlns:p14="http://schemas.microsoft.com/office/powerpoint/2010/main" val="3340174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tryggt i förskolan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arbetar med att förebygga och motverka diskriminering och kränkande handlingar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trivs i förskolan</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finns ett respektfullt förhållningssätt mellan personal och barn på förskolan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3597785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57260301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97 %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98 %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24280461"/>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97 %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98 %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2062954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97 %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98 %</a:t>
            </a:r>
            <a:endParaRPr sz="1000">
              <a:solidFill>
                <a:schemeClr val="bg1">
                  <a:lumMod val="85000"/>
                  <a:lumOff val="15000"/>
                </a:schemeClr>
              </a:solidFill>
            </a:endParaRPr>
          </a:p>
        </p:txBody>
      </p:sp>
    </p:spTree>
    <p:extLst>
      <p:ext uri="{BB962C8B-B14F-4D97-AF65-F5344CB8AC3E}">
        <p14:creationId xmlns:p14="http://schemas.microsoft.com/office/powerpoint/2010/main" val="1826223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förtroende för förskolans rektor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har kompetent personal</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804138422"/>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97 %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158516976"/>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77 %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Tree>
    <p:extLst>
      <p:ext uri="{BB962C8B-B14F-4D97-AF65-F5344CB8AC3E}">
        <p14:creationId xmlns:p14="http://schemas.microsoft.com/office/powerpoint/2010/main" val="2408027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Förskola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ger mig möjlighet att vara med och diskutera hur mitt barn stöds på bästa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har informerat om hur de arbetar utifrån läroplanen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vem på förskolan jag ska vända mig till med olika frågor eller problem</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tydlig information om hur mitt barn utvecklas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414582204"/>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92424328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97 %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177132648"/>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7941342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Tree>
    <p:extLst>
      <p:ext uri="{BB962C8B-B14F-4D97-AF65-F5344CB8AC3E}">
        <p14:creationId xmlns:p14="http://schemas.microsoft.com/office/powerpoint/2010/main" val="2604531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ubrik 1">
            <a:extLst>
              <a:ext uri="{FF2B5EF4-FFF2-40B4-BE49-F238E27FC236}">
                <a16:creationId xmlns:a16="http://schemas.microsoft.com/office/drawing/2014/main" id="{FF9D9826-4103-C842-99FE-5033DD508661}"/>
              </a:ext>
            </a:extLst>
          </p:cNvPr>
          <p:cNvSpPr>
            <a:spLocks noGrp="1" noChangeArrowheads="1"/>
          </p:cNvSpPr>
          <p:nvPr>
            <p:ph type="title"/>
          </p:nvPr>
        </p:nvSpPr>
        <p:spPr>
          <a:xfrm>
            <a:off x="581025" y="484188"/>
            <a:ext cx="6610350" cy="633412"/>
          </a:xfrm>
        </p:spPr>
        <p:txBody>
          <a:bodyPr/>
          <a:lstStyle/>
          <a:p>
            <a:r>
              <a:rPr lang="sv-SE" altLang="en-SE" b="0">
                <a:cs typeface="Arial" panose="020B0604020202020204" pitchFamily="34" charset="0"/>
              </a:rPr>
              <a:t>1. Bakgrund</a:t>
            </a:r>
          </a:p>
        </p:txBody>
      </p:sp>
      <p:sp>
        <p:nvSpPr>
          <p:cNvPr id="6" name="textruta 2">
            <a:extLst>
              <a:ext uri="{FF2B5EF4-FFF2-40B4-BE49-F238E27FC236}">
                <a16:creationId xmlns:a16="http://schemas.microsoft.com/office/drawing/2014/main" id="{1DDC424C-121F-2D40-B4DC-36CB62123433}"/>
              </a:ext>
            </a:extLst>
          </p:cNvPr>
          <p:cNvSpPr txBox="1">
            <a:spLocks noChangeArrowheads="1"/>
          </p:cNvSpPr>
          <p:nvPr/>
        </p:nvSpPr>
        <p:spPr bwMode="auto">
          <a:xfrm>
            <a:off x="7131368" y="2852420"/>
            <a:ext cx="2825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600">
                <a:solidFill>
                  <a:schemeClr val="bg1"/>
                </a:solidFill>
                <a:latin typeface="+mn-lt"/>
                <a:cs typeface="Arial" panose="020B0604020202020204" pitchFamily="34" charset="0"/>
              </a:rPr>
              <a:t>I Vendestigens förskola och skola förskola inkom 16 svar. Svarsfrekvensen är</a:t>
            </a:r>
            <a:endParaRPr lang="sv-SE" altLang="en-SE" sz="3600">
              <a:solidFill>
                <a:schemeClr val="bg1"/>
              </a:solidFill>
              <a:latin typeface="+mn-lt"/>
              <a:cs typeface="Arial" panose="020B0604020202020204" pitchFamily="34" charset="0"/>
            </a:endParaRPr>
          </a:p>
        </p:txBody>
      </p:sp>
      <p:sp>
        <p:nvSpPr>
          <p:cNvPr id="7" name="textruta 3">
            <a:extLst>
              <a:ext uri="{FF2B5EF4-FFF2-40B4-BE49-F238E27FC236}">
                <a16:creationId xmlns:a16="http://schemas.microsoft.com/office/drawing/2014/main" id="{38791CBE-EB1D-DA4E-8D3C-F0C7D112F5CB}"/>
              </a:ext>
            </a:extLst>
          </p:cNvPr>
          <p:cNvSpPr txBox="1">
            <a:spLocks noChangeArrowheads="1"/>
          </p:cNvSpPr>
          <p:nvPr/>
        </p:nvSpPr>
        <p:spPr bwMode="auto">
          <a:xfrm>
            <a:off x="7545705" y="4099560"/>
            <a:ext cx="21764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3600" b="1">
                <a:solidFill>
                  <a:schemeClr val="bg1"/>
                </a:solidFill>
                <a:latin typeface="+mn-lt"/>
              </a:rPr>
              <a:t>70 %</a:t>
            </a:r>
          </a:p>
        </p:txBody>
      </p:sp>
      <p:sp>
        <p:nvSpPr>
          <p:cNvPr id="8" name="textruta 7">
            <a:extLst>
              <a:ext uri="{FF2B5EF4-FFF2-40B4-BE49-F238E27FC236}">
                <a16:creationId xmlns:a16="http://schemas.microsoft.com/office/drawing/2014/main" id="{C5C8BE07-2258-4445-9661-9A68CCE75F9E}"/>
              </a:ext>
            </a:extLst>
          </p:cNvPr>
          <p:cNvSpPr txBox="1"/>
          <p:nvPr/>
        </p:nvSpPr>
        <p:spPr>
          <a:xfrm>
            <a:off x="580881" y="1117752"/>
            <a:ext cx="5465589" cy="5663089"/>
          </a:xfrm>
          <a:prstGeom prst="rect">
            <a:avLst/>
          </a:prstGeom>
          <a:noFill/>
        </p:spPr>
        <p:txBody>
          <a:bodyPr wrap="square">
            <a:spAutoFit/>
          </a:bodyPr>
          <a:lstStyle/>
          <a:p>
            <a:pPr defTabSz="1042873" eaLnBrk="1" fontAlgn="auto" hangingPunct="1">
              <a:spcBef>
                <a:spcPts val="0"/>
              </a:spcBef>
              <a:spcAft>
                <a:spcPts val="0"/>
              </a:spcAft>
              <a:defRPr/>
            </a:pPr>
            <a:r>
              <a:rPr lang="sv-SE" sz="1400" dirty="0">
                <a:solidFill>
                  <a:schemeClr val="bg1"/>
                </a:solidFill>
                <a:latin typeface="+mj-lt"/>
              </a:rPr>
              <a:t>Bakgrund</a:t>
            </a:r>
            <a:r>
              <a:rPr lang="sv-SE" sz="1600" dirty="0">
                <a:solidFill>
                  <a:schemeClr val="bg1"/>
                </a:solidFill>
                <a:latin typeface="+mn-lt"/>
              </a:rPr>
              <a:t> </a:t>
            </a:r>
          </a:p>
          <a:p>
            <a:pPr defTabSz="1042873" eaLnBrk="1" fontAlgn="auto" hangingPunct="1">
              <a:spcBef>
                <a:spcPts val="0"/>
              </a:spcBef>
              <a:spcAft>
                <a:spcPts val="0"/>
              </a:spcAft>
              <a:defRPr/>
            </a:pPr>
            <a:r>
              <a:rPr lang="sv-SE" sz="1200" dirty="0">
                <a:solidFill>
                  <a:schemeClr val="bg1"/>
                </a:solidFill>
              </a:rPr>
              <a:t>Åtta kommuner i Stockholms län genomför årligen en enkätundersökning i förskola, pedagogisk omsorg och grundskola. Undersökningen genomförs på samma sätt i alla kommuner och majoriteten av frågorna är gemensamma. I 2024 års undersökning inbjöds drygt 55 300 elever och föräldrar från 565 förskolor och skolor att delta. </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Metod</a:t>
            </a:r>
            <a:r>
              <a:rPr lang="sv-SE" sz="1400" dirty="0">
                <a:solidFill>
                  <a:schemeClr val="bg1"/>
                </a:solidFill>
                <a:latin typeface="+mn-lt"/>
              </a:rPr>
              <a:t> </a:t>
            </a:r>
          </a:p>
          <a:p>
            <a:pPr defTabSz="1042873" eaLnBrk="1" fontAlgn="auto" hangingPunct="1">
              <a:spcBef>
                <a:spcPts val="0"/>
              </a:spcBef>
              <a:spcAft>
                <a:spcPts val="0"/>
              </a:spcAft>
              <a:defRPr/>
            </a:pPr>
            <a:r>
              <a:rPr lang="sv-SE" sz="1200" dirty="0">
                <a:solidFill>
                  <a:schemeClr val="bg1"/>
                </a:solidFill>
              </a:rPr>
              <a:t>Respondenterna fick fylla i en webb- eller pappersenkät, utom i Nacka, Vallentuna och Värmdö kommun som valde att endast erbjuda webbenkät. Distribueringsmetoden valdes av de deltagande skolorna (inbjudan via e-post, talonger med inloggningskod till webbenkäten eller pappersenkäter som delades ut på enheten). Enkäten innehöll cirka ett tjugotal påståenden som elever respektive föräldrar fick ta ställning till. En skala i fyra steg användes: Stämmer mycket bra, Stämmer ganska bra, Stämmer ganska dåligt, Stämmer mycket dåligt samt alternativet "Vet inte". Insamlingen pågick mellan den 22 januari och den 18 februari 2024. Maskinella avrundningar och internt bortfall kan förekomma. Resultaten redovisas enbart i grupper där minst 5 personer har svarat i varje grupp. </a:t>
            </a:r>
          </a:p>
          <a:p>
            <a:pPr defTabSz="1042873" eaLnBrk="1" fontAlgn="auto" hangingPunct="1">
              <a:spcBef>
                <a:spcPts val="0"/>
              </a:spcBef>
              <a:spcAft>
                <a:spcPts val="0"/>
              </a:spcAft>
              <a:defRPr/>
            </a:pPr>
            <a:endParaRPr lang="sv-SE" sz="16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Urval</a:t>
            </a:r>
            <a:r>
              <a:rPr lang="sv-SE" sz="1600" b="1" dirty="0">
                <a:solidFill>
                  <a:schemeClr val="bg1"/>
                </a:solidFill>
                <a:latin typeface="+mn-lt"/>
              </a:rPr>
              <a:t> </a:t>
            </a:r>
          </a:p>
          <a:p>
            <a:pPr defTabSz="1042873" eaLnBrk="1" fontAlgn="auto" hangingPunct="1">
              <a:spcBef>
                <a:spcPts val="0"/>
              </a:spcBef>
              <a:spcAft>
                <a:spcPts val="0"/>
              </a:spcAft>
              <a:defRPr/>
            </a:pPr>
            <a:r>
              <a:rPr lang="sv-SE" sz="1200" dirty="0">
                <a:solidFill>
                  <a:schemeClr val="bg1"/>
                </a:solidFill>
              </a:rPr>
              <a:t>Undersökningen är en totalundersökning i de utvalda grupperna, d.v.s.:</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vårdnadshavare till samtliga barn/elever i förskola och pedagogisk omsorg, förskoleklass, årskurs 3 och 6. Vissa kommuner inkluderar även anpassad grundskola och anpassad gymnasieskola.</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samtliga elever i årskurs 3, 6 och 8.</a:t>
            </a:r>
          </a:p>
          <a:p>
            <a:pPr defTabSz="1042873" eaLnBrk="1" fontAlgn="auto" hangingPunct="1">
              <a:spcBef>
                <a:spcPts val="0"/>
              </a:spcBef>
              <a:spcAft>
                <a:spcPts val="0"/>
              </a:spcAft>
              <a:defRPr/>
            </a:pPr>
            <a:r>
              <a:rPr lang="sv-SE" sz="1200" dirty="0">
                <a:solidFill>
                  <a:schemeClr val="bg1"/>
                </a:solidFill>
              </a:rPr>
              <a:t>Utöver dessa gemensamma huvudgrupper deltar de årskurser som skolorna själva valt.</a:t>
            </a:r>
            <a:r>
              <a:rPr lang="sv-SE" sz="1200" dirty="0">
                <a:solidFill>
                  <a:schemeClr val="bg1"/>
                </a:solidFill>
                <a:latin typeface="+mn-lt"/>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bemöter flickor och pojkar på samma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den mat som serveras i verksamheten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0221380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89215999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Tree>
    <p:extLst>
      <p:ext uri="{BB962C8B-B14F-4D97-AF65-F5344CB8AC3E}">
        <p14:creationId xmlns:p14="http://schemas.microsoft.com/office/powerpoint/2010/main" val="3949163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ruta 20">
            <a:extLst>
              <a:ext uri="{FF2B5EF4-FFF2-40B4-BE49-F238E27FC236}">
                <a16:creationId xmlns:a16="http://schemas.microsoft.com/office/drawing/2014/main" id="{7153F7EC-BD38-234B-B2B3-262DB93EC4F1}"/>
              </a:ext>
            </a:extLst>
          </p:cNvPr>
          <p:cNvSpPr txBox="1"/>
          <p:nvPr/>
        </p:nvSpPr>
        <p:spPr>
          <a:xfrm>
            <a:off x="444860" y="544012"/>
            <a:ext cx="6116948" cy="408253"/>
          </a:xfrm>
          <a:prstGeom prst="rect">
            <a:avLst/>
          </a:prstGeom>
          <a:noFill/>
        </p:spPr>
        <p:txBody>
          <a:bodyPr wrap="square" rtlCol="0">
            <a:spAutoFit/>
          </a:bodyPr>
          <a:lstStyle/>
          <a:p>
            <a:r>
              <a:rPr lang="sv-SE" b="1" dirty="0">
                <a:solidFill>
                  <a:schemeClr val="bg1"/>
                </a:solidFill>
                <a:latin typeface="+mj-lt"/>
              </a:rPr>
              <a:t>4.2. Jämförelse över tid</a:t>
            </a:r>
            <a:endParaRPr lang="sv-SE" b="1" dirty="0">
              <a:solidFill>
                <a:schemeClr val="bg1"/>
              </a:solidFill>
              <a:highlight>
                <a:srgbClr val="FF0000"/>
              </a:highlight>
              <a:latin typeface="+mj-lt"/>
            </a:endParaRPr>
          </a:p>
        </p:txBody>
      </p:sp>
      <p:sp>
        <p:nvSpPr>
          <p:cNvPr id="29" name="textruta 28">
            <a:extLst>
              <a:ext uri="{FF2B5EF4-FFF2-40B4-BE49-F238E27FC236}">
                <a16:creationId xmlns:a16="http://schemas.microsoft.com/office/drawing/2014/main" id="{367D04B2-5519-AC89-9405-10DC038FA6B5}"/>
              </a:ext>
            </a:extLst>
          </p:cNvPr>
          <p:cNvSpPr txBox="1"/>
          <p:nvPr/>
        </p:nvSpPr>
        <p:spPr>
          <a:xfrm>
            <a:off x="478316" y="1242306"/>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graphicFrame>
        <p:nvGraphicFramePr>
          <p:cNvPr id="30" name="Diagram 29">
            <a:extLst>
              <a:ext uri="{FF2B5EF4-FFF2-40B4-BE49-F238E27FC236}">
                <a16:creationId xmlns:a16="http://schemas.microsoft.com/office/drawing/2014/main" id="{D84B43A0-317E-FFA4-648E-DC906D0A3318}"/>
              </a:ext>
            </a:extLst>
          </p:cNvPr>
          <p:cNvGraphicFramePr/>
          <p:nvPr/>
        </p:nvGraphicFramePr>
        <p:xfrm>
          <a:off x="460614" y="17443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ruta 1">
            <a:extLst>
              <a:ext uri="{FF2B5EF4-FFF2-40B4-BE49-F238E27FC236}">
                <a16:creationId xmlns:a16="http://schemas.microsoft.com/office/drawing/2014/main" id="{C5F0A382-B77B-1437-4D74-EA3AF56CAF67}"/>
              </a:ext>
            </a:extLst>
          </p:cNvPr>
          <p:cNvSpPr txBox="1"/>
          <p:nvPr/>
        </p:nvSpPr>
        <p:spPr>
          <a:xfrm>
            <a:off x="523177" y="17443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i mitt barns förskola</a:t>
            </a:r>
            <a:endParaRPr b="1">
              <a:solidFill>
                <a:schemeClr val="bg1"/>
              </a:solidFill>
            </a:endParaRPr>
          </a:p>
        </p:txBody>
      </p:sp>
      <p:graphicFrame>
        <p:nvGraphicFramePr>
          <p:cNvPr id="32" name="Diagram 31">
            <a:extLst>
              <a:ext uri="{FF2B5EF4-FFF2-40B4-BE49-F238E27FC236}">
                <a16:creationId xmlns:a16="http://schemas.microsoft.com/office/drawing/2014/main" id="{F19CEB54-02D3-D2F6-2401-2FAD0BABF018}"/>
              </a:ext>
            </a:extLst>
          </p:cNvPr>
          <p:cNvGraphicFramePr/>
          <p:nvPr/>
        </p:nvGraphicFramePr>
        <p:xfrm>
          <a:off x="460614" y="4858995"/>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Diagram 32">
            <a:extLst>
              <a:ext uri="{FF2B5EF4-FFF2-40B4-BE49-F238E27FC236}">
                <a16:creationId xmlns:a16="http://schemas.microsoft.com/office/drawing/2014/main" id="{9FCCCCB5-0E55-05E7-EC24-17470871AFBF}"/>
              </a:ext>
            </a:extLst>
          </p:cNvPr>
          <p:cNvGraphicFramePr/>
          <p:nvPr/>
        </p:nvGraphicFramePr>
        <p:xfrm>
          <a:off x="460614" y="3301675"/>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4" name="textruta 1">
            <a:extLst>
              <a:ext uri="{FF2B5EF4-FFF2-40B4-BE49-F238E27FC236}">
                <a16:creationId xmlns:a16="http://schemas.microsoft.com/office/drawing/2014/main" id="{E2CCB7EE-9913-6F0F-3A1B-3ED1284CDB5A}"/>
              </a:ext>
            </a:extLst>
          </p:cNvPr>
          <p:cNvSpPr txBox="1"/>
          <p:nvPr/>
        </p:nvSpPr>
        <p:spPr>
          <a:xfrm>
            <a:off x="9576000" y="20424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5" name="textruta 2">
            <a:extLst>
              <a:ext uri="{FF2B5EF4-FFF2-40B4-BE49-F238E27FC236}">
                <a16:creationId xmlns:a16="http://schemas.microsoft.com/office/drawing/2014/main" id="{D0F05EC3-FF19-E904-55DE-FAB9C6A8E6B8}"/>
              </a:ext>
            </a:extLst>
          </p:cNvPr>
          <p:cNvSpPr txBox="1"/>
          <p:nvPr/>
        </p:nvSpPr>
        <p:spPr>
          <a:xfrm>
            <a:off x="9576000" y="26589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6" name="textruta 3">
            <a:extLst>
              <a:ext uri="{FF2B5EF4-FFF2-40B4-BE49-F238E27FC236}">
                <a16:creationId xmlns:a16="http://schemas.microsoft.com/office/drawing/2014/main" id="{8A0BBBCD-B742-2D6A-6B75-DE6620E15402}"/>
              </a:ext>
            </a:extLst>
          </p:cNvPr>
          <p:cNvSpPr txBox="1"/>
          <p:nvPr/>
        </p:nvSpPr>
        <p:spPr>
          <a:xfrm>
            <a:off x="9576000" y="23679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37" name="textruta 4">
            <a:extLst>
              <a:ext uri="{FF2B5EF4-FFF2-40B4-BE49-F238E27FC236}">
                <a16:creationId xmlns:a16="http://schemas.microsoft.com/office/drawing/2014/main" id="{5D99E4FB-EAB8-B8C1-ABAE-E5B2254A42A7}"/>
              </a:ext>
            </a:extLst>
          </p:cNvPr>
          <p:cNvSpPr txBox="1"/>
          <p:nvPr/>
        </p:nvSpPr>
        <p:spPr>
          <a:xfrm>
            <a:off x="523177" y="33233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mitt barns förskola</a:t>
            </a:r>
            <a:endParaRPr b="1">
              <a:solidFill>
                <a:schemeClr val="bg1"/>
              </a:solidFill>
            </a:endParaRPr>
          </a:p>
        </p:txBody>
      </p:sp>
      <p:sp>
        <p:nvSpPr>
          <p:cNvPr id="38" name="textruta 4">
            <a:extLst>
              <a:ext uri="{FF2B5EF4-FFF2-40B4-BE49-F238E27FC236}">
                <a16:creationId xmlns:a16="http://schemas.microsoft.com/office/drawing/2014/main" id="{13600940-7678-862F-14C7-06BB2B1B0A04}"/>
              </a:ext>
            </a:extLst>
          </p:cNvPr>
          <p:cNvSpPr txBox="1"/>
          <p:nvPr/>
        </p:nvSpPr>
        <p:spPr>
          <a:xfrm>
            <a:off x="523177" y="48556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går på den förskola som jag vill</a:t>
            </a:r>
            <a:endParaRPr b="1">
              <a:solidFill>
                <a:schemeClr val="bg1"/>
              </a:solidFill>
            </a:endParaRPr>
          </a:p>
        </p:txBody>
      </p:sp>
      <p:sp>
        <p:nvSpPr>
          <p:cNvPr id="39" name="textruta 38">
            <a:extLst>
              <a:ext uri="{FF2B5EF4-FFF2-40B4-BE49-F238E27FC236}">
                <a16:creationId xmlns:a16="http://schemas.microsoft.com/office/drawing/2014/main" id="{130871C5-F167-4614-8CB7-55291F5D18D7}"/>
              </a:ext>
            </a:extLst>
          </p:cNvPr>
          <p:cNvSpPr txBox="1"/>
          <p:nvPr/>
        </p:nvSpPr>
        <p:spPr>
          <a:xfrm>
            <a:off x="9641596" y="15123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40" name="textruta 1">
            <a:extLst>
              <a:ext uri="{FF2B5EF4-FFF2-40B4-BE49-F238E27FC236}">
                <a16:creationId xmlns:a16="http://schemas.microsoft.com/office/drawing/2014/main" id="{80E6B8F1-F697-7426-5164-0B6896BD8BB8}"/>
              </a:ext>
            </a:extLst>
          </p:cNvPr>
          <p:cNvSpPr txBox="1"/>
          <p:nvPr/>
        </p:nvSpPr>
        <p:spPr>
          <a:xfrm>
            <a:off x="9576000" y="35830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0243B2EF-45BC-88F6-80C6-E7439782213B}"/>
              </a:ext>
            </a:extLst>
          </p:cNvPr>
          <p:cNvSpPr txBox="1"/>
          <p:nvPr/>
        </p:nvSpPr>
        <p:spPr>
          <a:xfrm>
            <a:off x="9576000" y="41996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72842F7-47C5-A658-F0EA-526235960A4C}"/>
              </a:ext>
            </a:extLst>
          </p:cNvPr>
          <p:cNvSpPr txBox="1"/>
          <p:nvPr/>
        </p:nvSpPr>
        <p:spPr>
          <a:xfrm>
            <a:off x="9576000" y="39086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43" name="textruta 1">
            <a:extLst>
              <a:ext uri="{FF2B5EF4-FFF2-40B4-BE49-F238E27FC236}">
                <a16:creationId xmlns:a16="http://schemas.microsoft.com/office/drawing/2014/main" id="{D1CA0BEC-42AB-6D20-E1C1-DB41017702CC}"/>
              </a:ext>
            </a:extLst>
          </p:cNvPr>
          <p:cNvSpPr txBox="1"/>
          <p:nvPr/>
        </p:nvSpPr>
        <p:spPr>
          <a:xfrm>
            <a:off x="9576000" y="51462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10A70153-86D7-11E3-19DA-2EF50D2D0EE3}"/>
              </a:ext>
            </a:extLst>
          </p:cNvPr>
          <p:cNvSpPr txBox="1"/>
          <p:nvPr/>
        </p:nvSpPr>
        <p:spPr>
          <a:xfrm>
            <a:off x="9576000" y="57627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3">
            <a:extLst>
              <a:ext uri="{FF2B5EF4-FFF2-40B4-BE49-F238E27FC236}">
                <a16:creationId xmlns:a16="http://schemas.microsoft.com/office/drawing/2014/main" id="{376D7C8D-0A11-18B6-D361-5D413DC46F9F}"/>
              </a:ext>
            </a:extLst>
          </p:cNvPr>
          <p:cNvSpPr txBox="1"/>
          <p:nvPr/>
        </p:nvSpPr>
        <p:spPr>
          <a:xfrm>
            <a:off x="9576000" y="54717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Tree>
    <p:extLst>
      <p:ext uri="{BB962C8B-B14F-4D97-AF65-F5344CB8AC3E}">
        <p14:creationId xmlns:p14="http://schemas.microsoft.com/office/powerpoint/2010/main" val="4098136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Omsorg, utveckling och lärande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Verksamheten är stimulerande för mitt barn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är engagerade i mitt barns 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det stöd och den hjälp som behövs</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arbetar med att utveckla mitt barns språk</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Tree>
    <p:extLst>
      <p:ext uri="{BB962C8B-B14F-4D97-AF65-F5344CB8AC3E}">
        <p14:creationId xmlns:p14="http://schemas.microsoft.com/office/powerpoint/2010/main" val="456884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Omsorg, utveckling och lärande,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arbetar med att utveckla mitt barns förståelse för naturvetenskap och teknik</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arbetar med att utveckla mitt barns förståelse för matematik</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utvecklar mitt barns tillit till sin egen förmåga</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Tree>
    <p:extLst>
      <p:ext uri="{BB962C8B-B14F-4D97-AF65-F5344CB8AC3E}">
        <p14:creationId xmlns:p14="http://schemas.microsoft.com/office/powerpoint/2010/main" val="997319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Barns delaktighet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I förskolan tränas mitt barn att ta ansvar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barns tankar och intressen tas till vara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Tree>
    <p:extLst>
      <p:ext uri="{BB962C8B-B14F-4D97-AF65-F5344CB8AC3E}">
        <p14:creationId xmlns:p14="http://schemas.microsoft.com/office/powerpoint/2010/main" val="1835180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objekt 4">
            <a:extLst>
              <a:ext uri="{FF2B5EF4-FFF2-40B4-BE49-F238E27FC236}">
                <a16:creationId xmlns:a16="http://schemas.microsoft.com/office/drawing/2014/main" id="{0E00A3CE-BFA4-BE4C-BBBA-0E6BA8DE0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913" y="4762500"/>
            <a:ext cx="280828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Bildobjekt 6">
            <a:extLst>
              <a:ext uri="{FF2B5EF4-FFF2-40B4-BE49-F238E27FC236}">
                <a16:creationId xmlns:a16="http://schemas.microsoft.com/office/drawing/2014/main" id="{92D4CD83-1E7D-F244-B379-B2D7145D1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713" y="5357813"/>
            <a:ext cx="15716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ruta 8">
            <a:extLst>
              <a:ext uri="{FF2B5EF4-FFF2-40B4-BE49-F238E27FC236}">
                <a16:creationId xmlns:a16="http://schemas.microsoft.com/office/drawing/2014/main" id="{8326AA43-72EB-7946-B09E-80BC18C98089}"/>
              </a:ext>
            </a:extLst>
          </p:cNvPr>
          <p:cNvSpPr txBox="1">
            <a:spLocks noChangeArrowheads="1"/>
          </p:cNvSpPr>
          <p:nvPr/>
        </p:nvSpPr>
        <p:spPr bwMode="auto">
          <a:xfrm>
            <a:off x="6940550" y="5740400"/>
            <a:ext cx="1408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400" b="1">
                <a:solidFill>
                  <a:schemeClr val="bg1"/>
                </a:solidFill>
                <a:latin typeface="+mn-lt"/>
              </a:rPr>
              <a:t>Årets NI är högre än år 2023</a:t>
            </a:r>
          </a:p>
        </p:txBody>
      </p:sp>
      <p:sp>
        <p:nvSpPr>
          <p:cNvPr id="13317" name="Rubrik 3">
            <a:extLst>
              <a:ext uri="{FF2B5EF4-FFF2-40B4-BE49-F238E27FC236}">
                <a16:creationId xmlns:a16="http://schemas.microsoft.com/office/drawing/2014/main" id="{97AF280D-E137-1B4F-B275-92E68E996D3E}"/>
              </a:ext>
            </a:extLst>
          </p:cNvPr>
          <p:cNvSpPr>
            <a:spLocks noGrp="1" noChangeArrowheads="1"/>
          </p:cNvSpPr>
          <p:nvPr>
            <p:ph type="title" idx="4294967295"/>
          </p:nvPr>
        </p:nvSpPr>
        <p:spPr>
          <a:xfrm>
            <a:off x="657225" y="400050"/>
            <a:ext cx="6611938" cy="633413"/>
          </a:xfrm>
        </p:spPr>
        <p:txBody>
          <a:bodyPr/>
          <a:lstStyle/>
          <a:p>
            <a:r>
              <a:rPr lang="sv-SE" altLang="en-SE" b="0"/>
              <a:t>2. En snabb överblick</a:t>
            </a:r>
          </a:p>
        </p:txBody>
      </p:sp>
      <p:sp>
        <p:nvSpPr>
          <p:cNvPr id="7" name="textruta 6">
            <a:extLst>
              <a:ext uri="{FF2B5EF4-FFF2-40B4-BE49-F238E27FC236}">
                <a16:creationId xmlns:a16="http://schemas.microsoft.com/office/drawing/2014/main" id="{4EB4D41C-D403-9D41-BCE9-8E47879AC2F7}"/>
              </a:ext>
            </a:extLst>
          </p:cNvPr>
          <p:cNvSpPr txBox="1"/>
          <p:nvPr/>
        </p:nvSpPr>
        <p:spPr>
          <a:xfrm>
            <a:off x="664357" y="1079515"/>
            <a:ext cx="4682343" cy="5940088"/>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70 % svarsfrekvens</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På </a:t>
            </a:r>
            <a:r>
              <a:rPr lang="sv-SE" sz="1200" dirty="0" err="1">
                <a:solidFill>
                  <a:schemeClr val="bg1"/>
                </a:solidFill>
                <a:latin typeface="+mn-lt"/>
              </a:rPr>
              <a:t>Vendestigens förskola och skola </a:t>
            </a:r>
            <a:r>
              <a:rPr lang="sv-SE" sz="1200" dirty="0">
                <a:solidFill>
                  <a:schemeClr val="bg1"/>
                </a:solidFill>
                <a:latin typeface="+mn-lt"/>
              </a:rPr>
              <a:t>svarade 16 vårdnadshavare och svarsfrekvensen är 70 %. Detta är en genomsnittlig svarsfrekvens i jämförelse med andra enheter i kommunen. Totalt ingår 1 avdelningar i resultatet. 50 % av vårdnadshavarna har angett att deras barn är en pojke och 50 % en flicka.</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Vald insamlingsmetod: mailutskick</a:t>
            </a:r>
          </a:p>
          <a:p>
            <a:pPr defTabSz="1042873" eaLnBrk="1" fontAlgn="auto" hangingPunct="1">
              <a:spcBef>
                <a:spcPts val="0"/>
              </a:spcBef>
              <a:spcAft>
                <a:spcPts val="0"/>
              </a:spcAft>
              <a:defRPr/>
            </a:pPr>
            <a:endParaRPr lang="sv-SE" sz="14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Högst resultat</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Högst instämmandegrad finns i frågorna ”Jag är nöjd med verksamheten i mitt barns förskola" och "Förskolan arbetar med att utveckla mitt barns förståelse för naturvetenskap och teknik". I dessa frågor instämmer 100 % respektive 100 % av de svarande. Observera att även fler frågor kan ha en lika stor andel instämmande.</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Jämförelse med kommunen</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rPr>
              <a:t>Vad som framkommer i resultatet, när ett genomsnitt för enkätens samtliga frågor räknas ut, är att de vårdnadshavare som svarat på enkäten på </a:t>
            </a:r>
            <a:r>
              <a:rPr lang="sv-SE" sz="1200" dirty="0" err="1">
                <a:solidFill>
                  <a:schemeClr val="bg1"/>
                </a:solidFill>
              </a:rPr>
              <a:t>Vendestigens förskola och skola</a:t>
            </a:r>
            <a:r>
              <a:rPr lang="sv-SE" sz="1200" dirty="0">
                <a:solidFill>
                  <a:schemeClr val="bg1"/>
                </a:solidFill>
              </a:rPr>
              <a:t> är ungefär lika nöjda jämfört med vårdnadshavare i förskola i Danderyds kommun. </a:t>
            </a:r>
          </a:p>
        </p:txBody>
      </p:sp>
      <p:sp>
        <p:nvSpPr>
          <p:cNvPr id="8" name="textruta 7">
            <a:extLst>
              <a:ext uri="{FF2B5EF4-FFF2-40B4-BE49-F238E27FC236}">
                <a16:creationId xmlns:a16="http://schemas.microsoft.com/office/drawing/2014/main" id="{FD2042CE-0493-204E-BED3-8B757492B838}"/>
              </a:ext>
            </a:extLst>
          </p:cNvPr>
          <p:cNvSpPr txBox="1"/>
          <p:nvPr/>
        </p:nvSpPr>
        <p:spPr>
          <a:xfrm>
            <a:off x="5346699" y="1079515"/>
            <a:ext cx="4738075" cy="2000548"/>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Nöjdhetsindex</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Nöjdhetsindex, ett mått för generell nöjdhet mättes år 2023 till 3,50 och år 2024 till 3,81 på en skala 1-4 där 4 är det högsta värdet. Den generella nöjdheten bland de som svarat år 2024 är alltså högre jämfört med 2023.</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Jämförelse till tidigare år</a:t>
            </a:r>
          </a:p>
          <a:p>
            <a:pPr defTabSz="1042873" eaLnBrk="1" fontAlgn="auto" hangingPunct="1">
              <a:spcBef>
                <a:spcPts val="0"/>
              </a:spcBef>
              <a:spcAft>
                <a:spcPts val="0"/>
              </a:spcAft>
              <a:defRPr/>
            </a:pPr>
            <a:endParaRPr lang="sv-SE" sz="1200" dirty="0">
              <a:solidFill>
                <a:schemeClr val="bg1"/>
              </a:solidFill>
            </a:endParaRPr>
          </a:p>
          <a:p>
            <a:r>
              <a:rPr lang="sv-SE" sz="1200" dirty="0">
                <a:solidFill>
                  <a:schemeClr val="bg1"/>
                </a:solidFill>
              </a:rPr>
              <a:t>Jämfört med år 2023 är nöjdheten bland de svarande högre i de flesta målområdena.</a:t>
            </a:r>
          </a:p>
          <a:p>
            <a:pPr defTabSz="1042873" eaLnBrk="1" fontAlgn="auto" hangingPunct="1">
              <a:spcBef>
                <a:spcPts val="0"/>
              </a:spcBef>
              <a:spcAft>
                <a:spcPts val="0"/>
              </a:spcAft>
              <a:defRPr/>
            </a:pPr>
            <a:endParaRPr lang="sv-SE" sz="1200" dirty="0">
              <a:solidFill>
                <a:schemeClr val="bg1"/>
              </a:solidFill>
              <a:latin typeface="+mn-lt"/>
            </a:endParaRPr>
          </a:p>
        </p:txBody>
      </p:sp>
      <p:graphicFrame>
        <p:nvGraphicFramePr>
          <p:cNvPr id="9" name="Tabell 2">
            <a:extLst>
              <a:ext uri="{FF2B5EF4-FFF2-40B4-BE49-F238E27FC236}">
                <a16:creationId xmlns:a16="http://schemas.microsoft.com/office/drawing/2014/main" id="{DD50FB68-E193-1646-BC4C-8B43906BC405}"/>
              </a:ext>
            </a:extLst>
          </p:cNvPr>
          <p:cNvGraphicFramePr>
            <a:graphicFrameLocks noGrp="1"/>
          </p:cNvGraphicFramePr>
          <p:nvPr>
            <p:extLst>
              <p:ext uri="{D42A27DB-BD31-4B8C-83A1-F6EECF244321}">
                <p14:modId xmlns:p14="http://schemas.microsoft.com/office/powerpoint/2010/main" val="1271315316"/>
              </p:ext>
            </p:extLst>
          </p:nvPr>
        </p:nvGraphicFramePr>
        <p:xfrm>
          <a:off x="664356" y="2619883"/>
          <a:ext cx="4374784" cy="1188720"/>
        </p:xfrm>
        <a:graphic>
          <a:graphicData uri="http://schemas.openxmlformats.org/drawingml/2006/table">
            <a:tbl>
              <a:tblPr firstRow="1" bandRow="1">
                <a:tableStyleId>{21E4AEA4-8DFA-4A89-87EB-49C32662AFE0}</a:tableStyleId>
              </a:tblPr>
              <a:tblGrid>
                <a:gridCol w="1286075">
                  <a:extLst>
                    <a:ext uri="{9D8B030D-6E8A-4147-A177-3AD203B41FA5}">
                      <a16:colId xmlns:a16="http://schemas.microsoft.com/office/drawing/2014/main" val="4145500804"/>
                    </a:ext>
                  </a:extLst>
                </a:gridCol>
                <a:gridCol w="1092756">
                  <a:extLst>
                    <a:ext uri="{9D8B030D-6E8A-4147-A177-3AD203B41FA5}">
                      <a16:colId xmlns:a16="http://schemas.microsoft.com/office/drawing/2014/main" val="1357342952"/>
                    </a:ext>
                  </a:extLst>
                </a:gridCol>
                <a:gridCol w="981251">
                  <a:extLst>
                    <a:ext uri="{9D8B030D-6E8A-4147-A177-3AD203B41FA5}">
                      <a16:colId xmlns:a16="http://schemas.microsoft.com/office/drawing/2014/main" val="1876084764"/>
                    </a:ext>
                  </a:extLst>
                </a:gridCol>
                <a:gridCol w="1014702">
                  <a:extLst>
                    <a:ext uri="{9D8B030D-6E8A-4147-A177-3AD203B41FA5}">
                      <a16:colId xmlns:a16="http://schemas.microsoft.com/office/drawing/2014/main" val="242278579"/>
                    </a:ext>
                  </a:extLst>
                </a:gridCol>
              </a:tblGrid>
              <a:tr h="196909">
                <a:tc>
                  <a:txBody>
                    <a:bodyPr/>
                    <a:lstStyle/>
                    <a:p>
                      <a:pPr algn="ctr"/>
                      <a:endParaRPr lang="sv-SE" sz="1000" dirty="0"/>
                    </a:p>
                  </a:txBody>
                  <a:tcPr/>
                </a:tc>
                <a:tc>
                  <a:txBody>
                    <a:bodyPr/>
                    <a:lstStyle/>
                    <a:p>
                      <a:pPr algn="ctr"/>
                      <a:r>
                        <a:rPr lang="sv-SE" sz="1200" dirty="0"/>
                        <a:t>Danderyd</a:t>
                      </a:r>
                    </a:p>
                    <a:p>
                      <a:pPr algn="ctr"/>
                      <a:r>
                        <a:rPr lang="sv-SE" sz="1200" dirty="0"/>
                        <a:t>2024</a:t>
                      </a:r>
                    </a:p>
                  </a:txBody>
                  <a:tcPr/>
                </a:tc>
                <a:tc>
                  <a:txBody>
                    <a:bodyPr/>
                    <a:lstStyle/>
                    <a:p>
                      <a:pPr algn="ctr"/>
                      <a:r>
                        <a:rPr lang="sv-SE" sz="1200" dirty="0"/>
                        <a:t>Enheten</a:t>
                      </a:r>
                    </a:p>
                    <a:p>
                      <a:pPr algn="ctr"/>
                      <a:r>
                        <a:rPr lang="sv-SE" sz="1200" dirty="0"/>
                        <a:t>2024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Enheten</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2023</a:t>
                      </a:r>
                    </a:p>
                  </a:txBody>
                  <a:tcPr/>
                </a:tc>
                <a:extLst>
                  <a:ext uri="{0D108BD9-81ED-4DB2-BD59-A6C34878D82A}">
                    <a16:rowId xmlns:a16="http://schemas.microsoft.com/office/drawing/2014/main" val="552418983"/>
                  </a:ext>
                </a:extLst>
              </a:tr>
              <a:tr h="370840">
                <a:tc>
                  <a:txBody>
                    <a:bodyPr/>
                    <a:lstStyle/>
                    <a:p>
                      <a:r>
                        <a:rPr lang="sv-SE" sz="1200" b="1" dirty="0"/>
                        <a:t>Antal svar</a:t>
                      </a:r>
                    </a:p>
                  </a:txBody>
                  <a:tcPr/>
                </a:tc>
                <a:tc>
                  <a:txBody>
                    <a:bodyPr/>
                    <a:lstStyle/>
                    <a:p>
                      <a:pPr algn="ctr"/>
                      <a:r>
                        <a:rPr lang="sv-SE" sz="1200" dirty="0"/>
                        <a:t>1117</a:t>
                      </a:r>
                    </a:p>
                  </a:txBody>
                  <a:tcPr anchor="ctr"/>
                </a:tc>
                <a:tc>
                  <a:txBody>
                    <a:bodyPr/>
                    <a:lstStyle/>
                    <a:p>
                      <a:pPr algn="ctr"/>
                      <a:r>
                        <a:rPr lang="sv-SE" sz="1200" dirty="0"/>
                        <a:t>16</a:t>
                      </a:r>
                    </a:p>
                  </a:txBody>
                  <a:tcPr anchor="ctr"/>
                </a:tc>
                <a:tc>
                  <a:txBody>
                    <a:bodyPr/>
                    <a:lstStyle/>
                    <a:p>
                      <a:pPr algn="ctr"/>
                      <a:r>
                        <a:rPr lang="sv-SE" sz="1200" dirty="0"/>
                        <a:t>16</a:t>
                      </a:r>
                    </a:p>
                  </a:txBody>
                  <a:tcPr anchor="ctr"/>
                </a:tc>
                <a:extLst>
                  <a:ext uri="{0D108BD9-81ED-4DB2-BD59-A6C34878D82A}">
                    <a16:rowId xmlns:a16="http://schemas.microsoft.com/office/drawing/2014/main" val="3737866662"/>
                  </a:ext>
                </a:extLst>
              </a:tr>
              <a:tr h="0">
                <a:tc>
                  <a:txBody>
                    <a:bodyPr/>
                    <a:lstStyle/>
                    <a:p>
                      <a:r>
                        <a:rPr lang="sv-SE" sz="1200" b="1" dirty="0"/>
                        <a:t>Svarsfrekvens</a:t>
                      </a:r>
                    </a:p>
                  </a:txBody>
                  <a:tcPr/>
                </a:tc>
                <a:tc>
                  <a:txBody>
                    <a:bodyPr/>
                    <a:lstStyle/>
                    <a:p>
                      <a:pPr algn="ctr"/>
                      <a:r>
                        <a:rPr lang="sv-SE" sz="1200" dirty="0"/>
                        <a:t>73%</a:t>
                      </a:r>
                    </a:p>
                  </a:txBody>
                  <a:tcPr anchor="ctr"/>
                </a:tc>
                <a:tc>
                  <a:txBody>
                    <a:bodyPr/>
                    <a:lstStyle/>
                    <a:p>
                      <a:pPr algn="ctr"/>
                      <a:r>
                        <a:rPr lang="sv-SE" sz="1200" dirty="0"/>
                        <a:t>70%</a:t>
                      </a:r>
                    </a:p>
                  </a:txBody>
                  <a:tcPr anchor="ctr"/>
                </a:tc>
                <a:tc>
                  <a:txBody>
                    <a:bodyPr/>
                    <a:lstStyle/>
                    <a:p>
                      <a:pPr algn="ctr"/>
                      <a:r>
                        <a:rPr lang="sv-SE" sz="1200" dirty="0"/>
                        <a:t>59%</a:t>
                      </a:r>
                    </a:p>
                  </a:txBody>
                  <a:tcPr anchor="ctr"/>
                </a:tc>
                <a:extLst>
                  <a:ext uri="{0D108BD9-81ED-4DB2-BD59-A6C34878D82A}">
                    <a16:rowId xmlns:a16="http://schemas.microsoft.com/office/drawing/2014/main" val="755841853"/>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tryggt i förskolan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arbetar med att förebygga och motverka diskriminering och kränkande handlingar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trivs i förskolan</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finns ett respektfullt förhållningssätt mellan personal och barn på förskolan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Tree>
    <p:extLst>
      <p:ext uri="{BB962C8B-B14F-4D97-AF65-F5344CB8AC3E}">
        <p14:creationId xmlns:p14="http://schemas.microsoft.com/office/powerpoint/2010/main" val="2184516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förtroende för förskolans rektor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har kompetent personal</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spTree>
    <p:extLst>
      <p:ext uri="{BB962C8B-B14F-4D97-AF65-F5344CB8AC3E}">
        <p14:creationId xmlns:p14="http://schemas.microsoft.com/office/powerpoint/2010/main" val="237264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Förskola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ger mig möjlighet att vara med och diskutera hur mitt barn stöds på bästa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har informerat om hur de arbetar utifrån läroplanen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vem på förskolan jag ska vända mig till med olika frågor eller problem</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tydlig information om hur mitt barn utvecklas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Tree>
    <p:extLst>
      <p:ext uri="{BB962C8B-B14F-4D97-AF65-F5344CB8AC3E}">
        <p14:creationId xmlns:p14="http://schemas.microsoft.com/office/powerpoint/2010/main" val="870115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bemöter flickor och pojkar på samma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den mat som serveras i verksamheten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73 %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73 %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73 %</a:t>
            </a:r>
            <a:endParaRPr sz="1000">
              <a:solidFill>
                <a:schemeClr val="bg1">
                  <a:lumMod val="85000"/>
                  <a:lumOff val="15000"/>
                </a:schemeClr>
              </a:solidFill>
            </a:endParaRPr>
          </a:p>
        </p:txBody>
      </p:sp>
    </p:spTree>
    <p:extLst>
      <p:ext uri="{BB962C8B-B14F-4D97-AF65-F5344CB8AC3E}">
        <p14:creationId xmlns:p14="http://schemas.microsoft.com/office/powerpoint/2010/main" val="1780866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F070D2-108C-E147-A4BB-ACDC260E594B}"/>
              </a:ext>
            </a:extLst>
          </p:cNvPr>
          <p:cNvSpPr>
            <a:spLocks noGrp="1"/>
          </p:cNvSpPr>
          <p:nvPr>
            <p:ph type="title" idx="4294967295"/>
          </p:nvPr>
        </p:nvSpPr>
        <p:spPr>
          <a:xfrm>
            <a:off x="692035" y="459865"/>
            <a:ext cx="6611049" cy="633676"/>
          </a:xfrm>
        </p:spPr>
        <p:txBody>
          <a:bodyPr/>
          <a:lstStyle/>
          <a:p>
            <a:r>
              <a:rPr lang="sv-SE" b="0" dirty="0"/>
              <a:t>3. Sammanfattning</a:t>
            </a:r>
          </a:p>
        </p:txBody>
      </p:sp>
      <p:sp>
        <p:nvSpPr>
          <p:cNvPr id="18" name="textruta 17">
            <a:extLst>
              <a:ext uri="{FF2B5EF4-FFF2-40B4-BE49-F238E27FC236}">
                <a16:creationId xmlns:a16="http://schemas.microsoft.com/office/drawing/2014/main" id="{7E5FCCAA-B3D2-6244-BC6A-F23A90ADDC10}"/>
              </a:ext>
            </a:extLst>
          </p:cNvPr>
          <p:cNvSpPr txBox="1"/>
          <p:nvPr/>
        </p:nvSpPr>
        <p:spPr>
          <a:xfrm>
            <a:off x="692035" y="1216652"/>
            <a:ext cx="9307743" cy="1200329"/>
          </a:xfrm>
          <a:prstGeom prst="rect">
            <a:avLst/>
          </a:prstGeom>
          <a:noFill/>
        </p:spPr>
        <p:txBody>
          <a:bodyPr wrap="square" numCol="2" spcCol="360000" rtlCol="0">
            <a:spAutoFit/>
          </a:bodyPr>
          <a:lstStyle/>
          <a:p>
            <a:r>
              <a:rPr lang="sv-SE" sz="1200" dirty="0">
                <a:solidFill>
                  <a:schemeClr val="bg1"/>
                </a:solidFill>
                <a:latin typeface="+mn-lt"/>
              </a:rPr>
              <a:t>I spindeldiagrammet nedan redovisas medelvärden för varje målområde totalt samt för Danderyds kommun (förskola) totalt. Skalan är 1-4 och 4 är det högsta värdet.</a:t>
            </a:r>
          </a:p>
          <a:p>
            <a:r>
              <a:rPr lang="sv-SE" sz="1200" dirty="0">
                <a:solidFill>
                  <a:schemeClr val="bg1"/>
                </a:solidFill>
                <a:latin typeface="+mn-lt"/>
              </a:rPr>
              <a:t> </a:t>
            </a:r>
          </a:p>
          <a:p>
            <a:r>
              <a:rPr lang="sv-SE" sz="1200" dirty="0">
                <a:solidFill>
                  <a:schemeClr val="bg1"/>
                </a:solidFill>
                <a:latin typeface="+mn-lt"/>
              </a:rPr>
              <a:t>Det område som för </a:t>
            </a:r>
            <a:r>
              <a:rPr lang="sv-SE" sz="1200" dirty="0" err="1">
                <a:solidFill>
                  <a:schemeClr val="bg1"/>
                </a:solidFill>
                <a:latin typeface="+mn-lt"/>
              </a:rPr>
              <a:t>Vendestigens förskola och skola </a:t>
            </a:r>
            <a:r>
              <a:rPr lang="sv-SE" sz="1200" dirty="0">
                <a:solidFill>
                  <a:schemeClr val="bg1"/>
                </a:solidFill>
                <a:latin typeface="+mn-lt"/>
              </a:rPr>
              <a:t>skiljer mest mot kommunens resultat är ”Omsorg, utveckling och lärande". </a:t>
            </a:r>
          </a:p>
          <a:p>
            <a:r>
              <a:rPr lang="sv-SE" sz="1200" dirty="0">
                <a:solidFill>
                  <a:schemeClr val="bg1"/>
                </a:solidFill>
                <a:latin typeface="+mn-lt"/>
              </a:rPr>
              <a:t>Jämfört med år 2023 är nöjdheten bland de svarande högre i de flesta målområdena.</a:t>
            </a:r>
          </a:p>
          <a:p>
            <a:endParaRPr lang="sv-SE" sz="1100" dirty="0">
              <a:solidFill>
                <a:schemeClr val="bg1"/>
              </a:solidFill>
              <a:latin typeface="+mn-lt"/>
            </a:endParaRPr>
          </a:p>
          <a:p>
            <a:endParaRPr lang="sv-SE" sz="1100" dirty="0">
              <a:solidFill>
                <a:schemeClr val="bg1"/>
              </a:solidFill>
              <a:latin typeface="+mn-lt"/>
            </a:endParaRPr>
          </a:p>
          <a:p>
            <a:endParaRPr lang="sv-SE" sz="1100" dirty="0">
              <a:solidFill>
                <a:schemeClr val="bg1"/>
              </a:solidFill>
              <a:latin typeface="+mn-lt"/>
            </a:endParaRPr>
          </a:p>
        </p:txBody>
      </p:sp>
      <p:sp>
        <p:nvSpPr>
          <p:cNvPr id="19" name="textruta 18">
            <a:extLst>
              <a:ext uri="{FF2B5EF4-FFF2-40B4-BE49-F238E27FC236}">
                <a16:creationId xmlns:a16="http://schemas.microsoft.com/office/drawing/2014/main" id="{3656FBC8-97F7-724B-9036-9119130E8175}"/>
              </a:ext>
            </a:extLst>
          </p:cNvPr>
          <p:cNvSpPr txBox="1"/>
          <p:nvPr/>
        </p:nvSpPr>
        <p:spPr>
          <a:xfrm>
            <a:off x="692035" y="3454045"/>
            <a:ext cx="3794760" cy="246221"/>
          </a:xfrm>
          <a:prstGeom prst="rect">
            <a:avLst/>
          </a:prstGeom>
          <a:noFill/>
        </p:spPr>
        <p:txBody>
          <a:bodyPr wrap="square" rtlCol="0">
            <a:spAutoFit/>
          </a:bodyPr>
          <a:lstStyle/>
          <a:p>
            <a:r>
              <a:rPr lang="sv-SE" sz="1000" dirty="0">
                <a:solidFill>
                  <a:schemeClr val="bg1"/>
                </a:solidFill>
                <a:latin typeface="+mj-lt"/>
              </a:rPr>
              <a:t>3.1 Alla målområden – Jämförelse med kommunen</a:t>
            </a:r>
          </a:p>
        </p:txBody>
      </p:sp>
      <p:sp>
        <p:nvSpPr>
          <p:cNvPr id="21" name="textruta 20">
            <a:extLst>
              <a:ext uri="{FF2B5EF4-FFF2-40B4-BE49-F238E27FC236}">
                <a16:creationId xmlns:a16="http://schemas.microsoft.com/office/drawing/2014/main" id="{DAEF21B8-B61B-6943-A669-4B41A158DEB1}"/>
              </a:ext>
            </a:extLst>
          </p:cNvPr>
          <p:cNvSpPr txBox="1"/>
          <p:nvPr/>
        </p:nvSpPr>
        <p:spPr>
          <a:xfrm>
            <a:off x="5534980" y="3454045"/>
            <a:ext cx="4319507" cy="246221"/>
          </a:xfrm>
          <a:prstGeom prst="rect">
            <a:avLst/>
          </a:prstGeom>
          <a:noFill/>
        </p:spPr>
        <p:txBody>
          <a:bodyPr wrap="square" rtlCol="0">
            <a:spAutoFit/>
          </a:bodyPr>
          <a:lstStyle/>
          <a:p>
            <a:r>
              <a:rPr lang="sv-SE" sz="1000" dirty="0">
                <a:solidFill>
                  <a:schemeClr val="bg1"/>
                </a:solidFill>
                <a:latin typeface="+mj-lt"/>
              </a:rPr>
              <a:t>3.2 Alla målområden – Utveckling över tid</a:t>
            </a:r>
          </a:p>
        </p:txBody>
      </p:sp>
      <p:sp>
        <p:nvSpPr>
          <p:cNvPr id="25" name="textruta 1">
            <a:extLst>
              <a:ext uri="{FF2B5EF4-FFF2-40B4-BE49-F238E27FC236}">
                <a16:creationId xmlns:a16="http://schemas.microsoft.com/office/drawing/2014/main" id="{C3B4EDED-E6AE-DB42-A384-3EE9DD7940B7}"/>
              </a:ext>
            </a:extLst>
          </p:cNvPr>
          <p:cNvSpPr txBox="1"/>
          <p:nvPr/>
        </p:nvSpPr>
        <p:spPr>
          <a:xfrm>
            <a:off x="4985609" y="3745988"/>
            <a:ext cx="4893502"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Vendestigens förskola och skola</a:t>
            </a:r>
            <a:endParaRPr sz="900">
              <a:solidFill>
                <a:schemeClr val="bg1">
                  <a:lumMod val="95000"/>
                  <a:lumOff val="5000"/>
                </a:schemeClr>
              </a:solidFill>
            </a:endParaRPr>
          </a:p>
        </p:txBody>
      </p:sp>
      <p:sp>
        <p:nvSpPr>
          <p:cNvPr id="26" name="textruta 1">
            <a:extLst>
              <a:ext uri="{FF2B5EF4-FFF2-40B4-BE49-F238E27FC236}">
                <a16:creationId xmlns:a16="http://schemas.microsoft.com/office/drawing/2014/main" id="{908928E2-D6A0-454F-AFCF-9D6D77510527}"/>
              </a:ext>
            </a:extLst>
          </p:cNvPr>
          <p:cNvSpPr txBox="1"/>
          <p:nvPr/>
        </p:nvSpPr>
        <p:spPr>
          <a:xfrm>
            <a:off x="325979" y="3741496"/>
            <a:ext cx="4659630"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Vendestigens förskola och skola</a:t>
            </a:r>
            <a:endParaRPr sz="900">
              <a:solidFill>
                <a:schemeClr val="bg1">
                  <a:lumMod val="95000"/>
                  <a:lumOff val="5000"/>
                </a:schemeClr>
              </a:solidFill>
            </a:endParaRPr>
          </a:p>
        </p:txBody>
      </p:sp>
      <p:grpSp>
        <p:nvGrpSpPr>
          <p:cNvPr id="14" name="Grupp 13">
            <a:extLst>
              <a:ext uri="{FF2B5EF4-FFF2-40B4-BE49-F238E27FC236}">
                <a16:creationId xmlns:a16="http://schemas.microsoft.com/office/drawing/2014/main" id="{E0E5DF1F-08A6-EA4D-831D-A09B88E7FACF}"/>
              </a:ext>
            </a:extLst>
          </p:cNvPr>
          <p:cNvGrpSpPr/>
          <p:nvPr/>
        </p:nvGrpSpPr>
        <p:grpSpPr>
          <a:xfrm>
            <a:off x="4985609" y="3810001"/>
            <a:ext cx="4893502" cy="3134396"/>
            <a:chOff x="320324" y="3657601"/>
            <a:chExt cx="4893502" cy="3134396"/>
          </a:xfrm>
        </p:grpSpPr>
        <p:sp>
          <p:nvSpPr>
            <p:cNvPr id="16" name="Blockbåge 15">
              <a:extLst>
                <a:ext uri="{FF2B5EF4-FFF2-40B4-BE49-F238E27FC236}">
                  <a16:creationId xmlns:a16="http://schemas.microsoft.com/office/drawing/2014/main" id="{B9E47635-C385-0E40-BAA5-9D19E1AEE52B}"/>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17" name="Diagram 16">
              <a:extLst>
                <a:ext uri="{FF2B5EF4-FFF2-40B4-BE49-F238E27FC236}">
                  <a16:creationId xmlns:a16="http://schemas.microsoft.com/office/drawing/2014/main" id="{3E1ADAF9-2C7A-4048-8D6C-88242F71DD14}"/>
                </a:ext>
              </a:extLst>
            </p:cNvPr>
            <p:cNvGraphicFramePr/>
            <p:nvPr>
              <p:extLst>
                <p:ext uri="{D42A27DB-BD31-4B8C-83A1-F6EECF244321}">
                  <p14:modId xmlns:p14="http://schemas.microsoft.com/office/powerpoint/2010/main" val="2727362187"/>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7" name="Grupp 26">
            <a:extLst>
              <a:ext uri="{FF2B5EF4-FFF2-40B4-BE49-F238E27FC236}">
                <a16:creationId xmlns:a16="http://schemas.microsoft.com/office/drawing/2014/main" id="{76A44495-0031-774B-94EC-C0F72EE05C46}"/>
              </a:ext>
            </a:extLst>
          </p:cNvPr>
          <p:cNvGrpSpPr/>
          <p:nvPr/>
        </p:nvGrpSpPr>
        <p:grpSpPr>
          <a:xfrm>
            <a:off x="142664" y="3779837"/>
            <a:ext cx="4893502" cy="3134396"/>
            <a:chOff x="320324" y="3657601"/>
            <a:chExt cx="4893502" cy="3134396"/>
          </a:xfrm>
        </p:grpSpPr>
        <p:sp>
          <p:nvSpPr>
            <p:cNvPr id="28" name="Blockbåge 27">
              <a:extLst>
                <a:ext uri="{FF2B5EF4-FFF2-40B4-BE49-F238E27FC236}">
                  <a16:creationId xmlns:a16="http://schemas.microsoft.com/office/drawing/2014/main" id="{913EADCE-5AE3-C94C-9E5F-5B8F81B51FC7}"/>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29" name="Diagram 28">
              <a:extLst>
                <a:ext uri="{FF2B5EF4-FFF2-40B4-BE49-F238E27FC236}">
                  <a16:creationId xmlns:a16="http://schemas.microsoft.com/office/drawing/2014/main" id="{95F2F10C-13BD-1D4D-B645-E8485FF91333}"/>
                </a:ext>
              </a:extLst>
            </p:cNvPr>
            <p:cNvGraphicFramePr/>
            <p:nvPr>
              <p:extLst>
                <p:ext uri="{D42A27DB-BD31-4B8C-83A1-F6EECF244321}">
                  <p14:modId xmlns:p14="http://schemas.microsoft.com/office/powerpoint/2010/main" val="1381418083"/>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884649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985221225"/>
              </p:ext>
            </p:extLst>
          </p:nvPr>
        </p:nvGraphicFramePr>
        <p:xfrm>
          <a:off x="449184" y="18511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11747" y="18511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i mitt barns förskola</a:t>
            </a:r>
            <a:endParaRPr b="1">
              <a:solidFill>
                <a:schemeClr val="bg1"/>
              </a:solidFill>
            </a:endParaRP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291415842"/>
              </p:ext>
            </p:extLst>
          </p:nvPr>
        </p:nvGraphicFramePr>
        <p:xfrm>
          <a:off x="449184" y="4965795"/>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2098744826"/>
              </p:ext>
            </p:extLst>
          </p:nvPr>
        </p:nvGraphicFramePr>
        <p:xfrm>
          <a:off x="449184" y="3408475"/>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64570" y="21492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64570" y="27657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64570" y="24747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11747" y="34301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mitt barns förskola</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11747" y="49624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går på den förskola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18736" y="16191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64570" y="36898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64570" y="43064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64570" y="40154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64570" y="5253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64570" y="58695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64570" y="55785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1" name="textruta 20">
            <a:extLst>
              <a:ext uri="{FF2B5EF4-FFF2-40B4-BE49-F238E27FC236}">
                <a16:creationId xmlns:a16="http://schemas.microsoft.com/office/drawing/2014/main" id="{66FB4B9A-E144-8E44-A9CD-B147B20287CA}"/>
              </a:ext>
            </a:extLst>
          </p:cNvPr>
          <p:cNvSpPr txBox="1"/>
          <p:nvPr/>
        </p:nvSpPr>
        <p:spPr>
          <a:xfrm>
            <a:off x="444860" y="544012"/>
            <a:ext cx="6116948" cy="408253"/>
          </a:xfrm>
          <a:prstGeom prst="rect">
            <a:avLst/>
          </a:prstGeom>
          <a:noFill/>
        </p:spPr>
        <p:txBody>
          <a:bodyPr wrap="square" rtlCol="0">
            <a:spAutoFit/>
          </a:bodyPr>
          <a:lstStyle/>
          <a:p>
            <a:r>
              <a:rPr lang="sv-SE" dirty="0">
                <a:solidFill>
                  <a:schemeClr val="bg1"/>
                </a:solidFill>
                <a:latin typeface="+mj-lt"/>
              </a:rPr>
              <a:t>4.3. Jämförelse per kön</a:t>
            </a:r>
            <a:endParaRPr lang="sv-SE" dirty="0">
              <a:solidFill>
                <a:schemeClr val="bg1"/>
              </a:solidFill>
              <a:highlight>
                <a:srgbClr val="FF0000"/>
              </a:highlight>
              <a:latin typeface="+mj-lt"/>
            </a:endParaRPr>
          </a:p>
        </p:txBody>
      </p:sp>
      <p:sp>
        <p:nvSpPr>
          <p:cNvPr id="23" name="textruta 22">
            <a:extLst>
              <a:ext uri="{FF2B5EF4-FFF2-40B4-BE49-F238E27FC236}">
                <a16:creationId xmlns:a16="http://schemas.microsoft.com/office/drawing/2014/main" id="{2F4BD28F-11B6-A042-8148-6100C067FDCB}"/>
              </a:ext>
            </a:extLst>
          </p:cNvPr>
          <p:cNvSpPr txBox="1"/>
          <p:nvPr/>
        </p:nvSpPr>
        <p:spPr>
          <a:xfrm>
            <a:off x="444861" y="1039188"/>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spTree>
    <p:extLst>
      <p:ext uri="{BB962C8B-B14F-4D97-AF65-F5344CB8AC3E}">
        <p14:creationId xmlns:p14="http://schemas.microsoft.com/office/powerpoint/2010/main" val="364056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896280942"/>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Omsorg, utveckling och lärande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Verksamheten är stimulerande för mitt barn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är engagerade i mitt barns 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det stöd och den hjälp som behövs</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arbetar med att utveckla mitt barns språk</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16844278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61976007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94962170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13190574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Omsorg, utveckling och lärande,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arbetar med att utveckla mitt barns förståelse för naturvetenskap och teknik</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arbetar med att utveckla mitt barns förståelse för matematik</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utvecklar mitt barns tillit till sin egen förmåga</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00319919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354712860"/>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1227253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1893973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09087402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22043484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Barns delaktighet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I förskolan tränas mitt barn att ta ansvar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barns tankar och intressen tas till vara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2137801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252016826"/>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762541382"/>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932597016"/>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387375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tryggt i förskolan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arbetar med att förebygga och motverka diskriminering och kränkande handlingar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trivs i förskolan</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finns ett respektfullt förhållningssätt mellan personal och barn på förskolan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41399557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988137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3779806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förtroende för förskolans rektor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har kompetent personal</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41078610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960428604"/>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253399609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353033214"/>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94236887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Förskola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ger mig möjlighet att vara med och diskutera hur mitt barn stöds på bästa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har informerat om hur de arbetar utifrån läroplanen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vem på förskolan jag ska vända mig till med olika frågor eller problem</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tydlig information om hur mitt barn utvecklas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Tree>
    <p:extLst>
      <p:ext uri="{BB962C8B-B14F-4D97-AF65-F5344CB8AC3E}">
        <p14:creationId xmlns:p14="http://schemas.microsoft.com/office/powerpoint/2010/main" val="20048548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50392004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37996106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bemöter flickor och pojkar på samma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den mat som serveras i verksamheten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Tree>
    <p:extLst>
      <p:ext uri="{BB962C8B-B14F-4D97-AF65-F5344CB8AC3E}">
        <p14:creationId xmlns:p14="http://schemas.microsoft.com/office/powerpoint/2010/main" val="3009162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med rundade hörn 4">
            <a:extLst>
              <a:ext uri="{FF2B5EF4-FFF2-40B4-BE49-F238E27FC236}">
                <a16:creationId xmlns:a16="http://schemas.microsoft.com/office/drawing/2014/main" id="{D80888C8-69C7-B243-BB3B-444CA76A7AF8}"/>
              </a:ext>
            </a:extLst>
          </p:cNvPr>
          <p:cNvSpPr/>
          <p:nvPr/>
        </p:nvSpPr>
        <p:spPr>
          <a:xfrm>
            <a:off x="-614363"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sp>
        <p:nvSpPr>
          <p:cNvPr id="2" name="textruta 1">
            <a:extLst>
              <a:ext uri="{FF2B5EF4-FFF2-40B4-BE49-F238E27FC236}">
                <a16:creationId xmlns:a16="http://schemas.microsoft.com/office/drawing/2014/main" id="{4CD2B345-E5B1-8C43-B008-C0CD066AA4B1}"/>
              </a:ext>
            </a:extLst>
          </p:cNvPr>
          <p:cNvSpPr txBox="1"/>
          <p:nvPr/>
        </p:nvSpPr>
        <p:spPr>
          <a:xfrm>
            <a:off x="437632" y="4035144"/>
            <a:ext cx="3794760" cy="276999"/>
          </a:xfrm>
          <a:prstGeom prst="rect">
            <a:avLst/>
          </a:prstGeom>
          <a:noFill/>
        </p:spPr>
        <p:txBody>
          <a:bodyPr wrap="square" rtlCol="0">
            <a:spAutoFit/>
          </a:bodyPr>
          <a:lstStyle/>
          <a:p>
            <a:r>
              <a:rPr lang="sv-SE" sz="1200" dirty="0">
                <a:solidFill>
                  <a:schemeClr val="bg1"/>
                </a:solidFill>
                <a:latin typeface="+mj-lt"/>
              </a:rPr>
              <a:t>Nöjdhetsindex över tid – </a:t>
            </a:r>
            <a:r>
              <a:rPr lang="sv-SE" sz="1200" dirty="0" err="1">
                <a:solidFill>
                  <a:schemeClr val="bg1"/>
                </a:solidFill>
                <a:latin typeface="+mj-lt"/>
              </a:rPr>
              <a:t>Vendestigens förskola och skola</a:t>
            </a:r>
            <a:endParaRPr lang="sv-SE" sz="1200" dirty="0">
              <a:solidFill>
                <a:schemeClr val="bg1"/>
              </a:solidFill>
              <a:latin typeface="+mj-lt"/>
            </a:endParaRPr>
          </a:p>
        </p:txBody>
      </p:sp>
      <p:sp>
        <p:nvSpPr>
          <p:cNvPr id="3" name="textruta 2">
            <a:extLst>
              <a:ext uri="{FF2B5EF4-FFF2-40B4-BE49-F238E27FC236}">
                <a16:creationId xmlns:a16="http://schemas.microsoft.com/office/drawing/2014/main" id="{12A8727E-AE83-9D40-BF33-ED03E6190170}"/>
              </a:ext>
            </a:extLst>
          </p:cNvPr>
          <p:cNvSpPr txBox="1"/>
          <p:nvPr/>
        </p:nvSpPr>
        <p:spPr>
          <a:xfrm>
            <a:off x="6393700" y="4035144"/>
            <a:ext cx="3794760" cy="276999"/>
          </a:xfrm>
          <a:prstGeom prst="rect">
            <a:avLst/>
          </a:prstGeom>
          <a:noFill/>
        </p:spPr>
        <p:txBody>
          <a:bodyPr wrap="square" rtlCol="0">
            <a:spAutoFit/>
          </a:bodyPr>
          <a:lstStyle/>
          <a:p>
            <a:r>
              <a:rPr lang="sv-SE" sz="1200" dirty="0">
                <a:solidFill>
                  <a:schemeClr val="bg1"/>
                </a:solidFill>
                <a:latin typeface="+mj-lt"/>
              </a:rPr>
              <a:t>Nöjdhetsindex per avdelning - förskola</a:t>
            </a:r>
          </a:p>
        </p:txBody>
      </p:sp>
      <p:sp>
        <p:nvSpPr>
          <p:cNvPr id="7" name="textruta 6">
            <a:extLst>
              <a:ext uri="{FF2B5EF4-FFF2-40B4-BE49-F238E27FC236}">
                <a16:creationId xmlns:a16="http://schemas.microsoft.com/office/drawing/2014/main" id="{2437FC26-449C-B844-9801-C4A8AA95E683}"/>
              </a:ext>
            </a:extLst>
          </p:cNvPr>
          <p:cNvSpPr txBox="1"/>
          <p:nvPr/>
        </p:nvSpPr>
        <p:spPr>
          <a:xfrm>
            <a:off x="437632" y="536031"/>
            <a:ext cx="4714880" cy="276999"/>
          </a:xfrm>
          <a:prstGeom prst="rect">
            <a:avLst/>
          </a:prstGeom>
          <a:noFill/>
        </p:spPr>
        <p:txBody>
          <a:bodyPr wrap="square" rtlCol="0">
            <a:spAutoFit/>
          </a:bodyPr>
          <a:lstStyle/>
          <a:p>
            <a:r>
              <a:rPr lang="sv-SE" sz="1200" dirty="0">
                <a:solidFill>
                  <a:schemeClr val="bg1"/>
                </a:solidFill>
                <a:latin typeface="+mj-lt"/>
              </a:rPr>
              <a:t>Årets Nöjdhetsindex</a:t>
            </a:r>
          </a:p>
        </p:txBody>
      </p:sp>
      <p:sp>
        <p:nvSpPr>
          <p:cNvPr id="9" name="textruta 8">
            <a:extLst>
              <a:ext uri="{FF2B5EF4-FFF2-40B4-BE49-F238E27FC236}">
                <a16:creationId xmlns:a16="http://schemas.microsoft.com/office/drawing/2014/main" id="{B461030D-AECF-CB44-B8B5-45A5B3167621}"/>
              </a:ext>
            </a:extLst>
          </p:cNvPr>
          <p:cNvSpPr txBox="1"/>
          <p:nvPr/>
        </p:nvSpPr>
        <p:spPr>
          <a:xfrm>
            <a:off x="437632" y="923320"/>
            <a:ext cx="3623310" cy="2123658"/>
          </a:xfrm>
          <a:prstGeom prst="rect">
            <a:avLst/>
          </a:prstGeom>
          <a:noFill/>
        </p:spPr>
        <p:txBody>
          <a:bodyPr wrap="square" numCol="1" spcCol="360000" rtlCol="0">
            <a:spAutoFit/>
          </a:bodyPr>
          <a:lstStyle/>
          <a:p>
            <a:r>
              <a:rPr lang="sv-SE" sz="1200" dirty="0">
                <a:solidFill>
                  <a:schemeClr val="bg1"/>
                </a:solidFill>
                <a:latin typeface="+mn-lt"/>
              </a:rPr>
              <a:t>I denna del redovisas en sammanfattning av Nöjdhetsindex (NI) som är ett medelvärde som som fångar upp den övergripande nöjdheten med enheten. Indexet består av dessa två frågor:</a:t>
            </a:r>
          </a:p>
          <a:p>
            <a:endParaRPr lang="sv-SE" sz="1200" dirty="0">
              <a:solidFill>
                <a:schemeClr val="bg1"/>
              </a:solidFill>
              <a:latin typeface="+mn-lt"/>
            </a:endParaRPr>
          </a:p>
          <a:p>
            <a:r>
              <a:rPr lang="sv-SE" sz="1200" dirty="0">
                <a:solidFill>
                  <a:schemeClr val="bg1"/>
                </a:solidFill>
                <a:latin typeface="+mn-lt"/>
              </a:rPr>
              <a:t>• Andel nöjda med enheten</a:t>
            </a:r>
          </a:p>
          <a:p>
            <a:r>
              <a:rPr lang="sv-SE" sz="1200" dirty="0">
                <a:solidFill>
                  <a:schemeClr val="bg1"/>
                </a:solidFill>
                <a:latin typeface="+mn-lt"/>
              </a:rPr>
              <a:t>• Andel som kan rekommendera enheten till andra</a:t>
            </a:r>
          </a:p>
          <a:p>
            <a:endParaRPr lang="sv-SE" sz="1200" dirty="0">
              <a:solidFill>
                <a:schemeClr val="bg1"/>
              </a:solidFill>
              <a:latin typeface="+mn-lt"/>
            </a:endParaRPr>
          </a:p>
          <a:p>
            <a:endParaRPr lang="sv-SE" sz="1200" dirty="0">
              <a:solidFill>
                <a:schemeClr val="bg1"/>
              </a:solidFill>
              <a:latin typeface="+mn-lt"/>
            </a:endParaRPr>
          </a:p>
          <a:p>
            <a:r>
              <a:rPr lang="sv-SE" sz="1200" dirty="0">
                <a:solidFill>
                  <a:schemeClr val="bg1"/>
                </a:solidFill>
                <a:latin typeface="+mn-lt"/>
              </a:rPr>
              <a:t>Nöjdhetsindex har ökat från år 2023 till år 2024. </a:t>
            </a:r>
            <a:br>
              <a:rPr lang="sv-SE" sz="1200" dirty="0">
                <a:solidFill>
                  <a:schemeClr val="bg1"/>
                </a:solidFill>
                <a:latin typeface="+mn-lt"/>
              </a:rPr>
            </a:br>
            <a:r>
              <a:rPr lang="sv-SE" sz="1200" dirty="0">
                <a:solidFill>
                  <a:schemeClr val="bg1"/>
                </a:solidFill>
                <a:latin typeface="+mn-lt"/>
              </a:rPr>
              <a:t/>
            </a:r>
          </a:p>
        </p:txBody>
      </p:sp>
      <p:pic>
        <p:nvPicPr>
          <p:cNvPr id="10" name="Bildobjekt 9">
            <a:extLst>
              <a:ext uri="{FF2B5EF4-FFF2-40B4-BE49-F238E27FC236}">
                <a16:creationId xmlns:a16="http://schemas.microsoft.com/office/drawing/2014/main" id="{86B836AA-7CA1-5F4D-BE77-9732E363041E}"/>
              </a:ext>
            </a:extLst>
          </p:cNvPr>
          <p:cNvPicPr>
            <a:picLocks noChangeAspect="1"/>
          </p:cNvPicPr>
          <p:nvPr/>
        </p:nvPicPr>
        <p:blipFill>
          <a:blip r:embed="rId3"/>
          <a:stretch>
            <a:fillRect/>
          </a:stretch>
        </p:blipFill>
        <p:spPr>
          <a:xfrm>
            <a:off x="4232392" y="697793"/>
            <a:ext cx="1656903" cy="1468142"/>
          </a:xfrm>
          <a:prstGeom prst="rect">
            <a:avLst/>
          </a:prstGeom>
        </p:spPr>
      </p:pic>
      <p:pic>
        <p:nvPicPr>
          <p:cNvPr id="12" name="Bildobjekt 11">
            <a:extLst>
              <a:ext uri="{FF2B5EF4-FFF2-40B4-BE49-F238E27FC236}">
                <a16:creationId xmlns:a16="http://schemas.microsoft.com/office/drawing/2014/main" id="{DD11FFBB-5226-6A44-9D2A-F82AA795F8E8}"/>
              </a:ext>
            </a:extLst>
          </p:cNvPr>
          <p:cNvPicPr>
            <a:picLocks noChangeAspect="1"/>
          </p:cNvPicPr>
          <p:nvPr/>
        </p:nvPicPr>
        <p:blipFill>
          <a:blip r:embed="rId4"/>
          <a:stretch>
            <a:fillRect/>
          </a:stretch>
        </p:blipFill>
        <p:spPr>
          <a:xfrm>
            <a:off x="4728519" y="1160497"/>
            <a:ext cx="899645" cy="577530"/>
          </a:xfrm>
          <a:prstGeom prst="rect">
            <a:avLst/>
          </a:prstGeom>
        </p:spPr>
      </p:pic>
      <p:sp>
        <p:nvSpPr>
          <p:cNvPr id="13" name="textruta 12">
            <a:extLst>
              <a:ext uri="{FF2B5EF4-FFF2-40B4-BE49-F238E27FC236}">
                <a16:creationId xmlns:a16="http://schemas.microsoft.com/office/drawing/2014/main" id="{B50E0AFF-FD73-2F45-A355-A382A8A789F0}"/>
              </a:ext>
            </a:extLst>
          </p:cNvPr>
          <p:cNvSpPr txBox="1"/>
          <p:nvPr/>
        </p:nvSpPr>
        <p:spPr>
          <a:xfrm>
            <a:off x="4474467" y="1143099"/>
            <a:ext cx="1407747" cy="893450"/>
          </a:xfrm>
          <a:prstGeom prst="rect">
            <a:avLst/>
          </a:prstGeom>
          <a:noFill/>
        </p:spPr>
        <p:txBody>
          <a:bodyPr wrap="square" rtlCol="0">
            <a:spAutoFit/>
          </a:bodyPr>
          <a:lstStyle/>
          <a:p>
            <a:pPr algn="ctr"/>
            <a:r>
              <a:rPr lang="sv-SE" sz="1100" b="1" dirty="0">
                <a:solidFill>
                  <a:schemeClr val="bg1"/>
                </a:solidFill>
                <a:latin typeface="+mn-lt"/>
              </a:rPr>
              <a:t>Årets NI är</a:t>
            </a:r>
          </a:p>
          <a:p>
            <a:pPr algn="ctr"/>
            <a:r>
              <a:rPr lang="sv-SE" b="1" dirty="0">
                <a:solidFill>
                  <a:schemeClr val="bg1"/>
                </a:solidFill>
                <a:latin typeface="+mn-lt"/>
              </a:rPr>
              <a:t>3,81</a:t>
            </a:r>
            <a:endParaRPr lang="sv-SE" sz="1400" b="1" dirty="0">
              <a:solidFill>
                <a:schemeClr val="bg1"/>
              </a:solidFill>
              <a:latin typeface="+mn-lt"/>
            </a:endParaRPr>
          </a:p>
        </p:txBody>
      </p:sp>
      <p:sp>
        <p:nvSpPr>
          <p:cNvPr id="14" name="textruta 13">
            <a:extLst>
              <a:ext uri="{FF2B5EF4-FFF2-40B4-BE49-F238E27FC236}">
                <a16:creationId xmlns:a16="http://schemas.microsoft.com/office/drawing/2014/main" id="{856B7671-E881-1641-9AE6-E67E8D40965D}"/>
              </a:ext>
            </a:extLst>
          </p:cNvPr>
          <p:cNvSpPr txBox="1"/>
          <p:nvPr/>
        </p:nvSpPr>
        <p:spPr>
          <a:xfrm>
            <a:off x="6393700" y="1092444"/>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15" name="textruta 14">
            <a:extLst>
              <a:ext uri="{FF2B5EF4-FFF2-40B4-BE49-F238E27FC236}">
                <a16:creationId xmlns:a16="http://schemas.microsoft.com/office/drawing/2014/main" id="{6422D3A0-E459-7743-A809-96C135DDEB35}"/>
              </a:ext>
            </a:extLst>
          </p:cNvPr>
          <p:cNvSpPr txBox="1"/>
          <p:nvPr/>
        </p:nvSpPr>
        <p:spPr>
          <a:xfrm>
            <a:off x="437632" y="5423037"/>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17" name="Rektangel med rundade hörn 16">
            <a:extLst>
              <a:ext uri="{FF2B5EF4-FFF2-40B4-BE49-F238E27FC236}">
                <a16:creationId xmlns:a16="http://schemas.microsoft.com/office/drawing/2014/main" id="{3470DED8-3BFA-9440-B01E-F4B2CE18EC40}"/>
              </a:ext>
            </a:extLst>
          </p:cNvPr>
          <p:cNvSpPr/>
          <p:nvPr/>
        </p:nvSpPr>
        <p:spPr>
          <a:xfrm>
            <a:off x="5893515"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graphicFrame>
        <p:nvGraphicFramePr>
          <p:cNvPr id="21" name="Diagram 20"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1F38B714-D0D9-804D-92F8-1541515F3B6D}"/>
              </a:ext>
            </a:extLst>
          </p:cNvPr>
          <p:cNvGraphicFramePr/>
          <p:nvPr>
            <p:extLst>
              <p:ext uri="{D42A27DB-BD31-4B8C-83A1-F6EECF244321}">
                <p14:modId xmlns:p14="http://schemas.microsoft.com/office/powerpoint/2010/main" val="3155387280"/>
              </p:ext>
            </p:extLst>
          </p:nvPr>
        </p:nvGraphicFramePr>
        <p:xfrm>
          <a:off x="6075090" y="4454206"/>
          <a:ext cx="4324658" cy="28609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A6857E36-690B-D649-B83C-2CA6F40BFD3A}"/>
              </a:ext>
            </a:extLst>
          </p:cNvPr>
          <p:cNvGraphicFramePr/>
          <p:nvPr>
            <p:extLst>
              <p:ext uri="{D42A27DB-BD31-4B8C-83A1-F6EECF244321}">
                <p14:modId xmlns:p14="http://schemas.microsoft.com/office/powerpoint/2010/main" val="2778017352"/>
              </p:ext>
            </p:extLst>
          </p:nvPr>
        </p:nvGraphicFramePr>
        <p:xfrm>
          <a:off x="523357" y="4805714"/>
          <a:ext cx="3623310" cy="2157976"/>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ruta 15">
            <a:extLst>
              <a:ext uri="{FF2B5EF4-FFF2-40B4-BE49-F238E27FC236}">
                <a16:creationId xmlns:a16="http://schemas.microsoft.com/office/drawing/2014/main" id="{90BC435E-315E-454B-A477-26F7900BDA5E}"/>
              </a:ext>
            </a:extLst>
          </p:cNvPr>
          <p:cNvSpPr txBox="1"/>
          <p:nvPr/>
        </p:nvSpPr>
        <p:spPr>
          <a:xfrm>
            <a:off x="6393699" y="5700036"/>
            <a:ext cx="2940361" cy="276999"/>
          </a:xfrm>
          <a:prstGeom prst="rect">
            <a:avLst/>
          </a:prstGeom>
          <a:noFill/>
        </p:spPr>
        <p:txBody>
          <a:bodyPr wrap="square" rtlCol="0">
            <a:spAutoFit/>
          </a:bodyPr>
          <a:lstStyle/>
          <a:p>
            <a:r>
              <a:rPr lang="sv-SE" sz="1200" i="1" dirty="0">
                <a:solidFill>
                  <a:schemeClr val="bg1"/>
                </a:solidFill>
                <a:latin typeface="+mn-lt"/>
              </a:rPr>
              <a:t/>
            </a:r>
          </a:p>
        </p:txBody>
      </p:sp>
      <p:graphicFrame>
        <p:nvGraphicFramePr>
          <p:cNvPr id="18" name="Diagram 17"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8F9BA47-F087-4E42-B280-81FF19B7E0CA}"/>
              </a:ext>
            </a:extLst>
          </p:cNvPr>
          <p:cNvGraphicFramePr/>
          <p:nvPr>
            <p:extLst>
              <p:ext uri="{D42A27DB-BD31-4B8C-83A1-F6EECF244321}">
                <p14:modId xmlns:p14="http://schemas.microsoft.com/office/powerpoint/2010/main" val="1686889638"/>
              </p:ext>
            </p:extLst>
          </p:nvPr>
        </p:nvGraphicFramePr>
        <p:xfrm>
          <a:off x="6393699" y="1369443"/>
          <a:ext cx="3623310" cy="1731858"/>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ruta 7">
            <a:extLst>
              <a:ext uri="{FF2B5EF4-FFF2-40B4-BE49-F238E27FC236}">
                <a16:creationId xmlns:a16="http://schemas.microsoft.com/office/drawing/2014/main" id="{A30AD2BF-3234-5346-9D4D-A51E2CF9EC96}"/>
              </a:ext>
            </a:extLst>
          </p:cNvPr>
          <p:cNvSpPr txBox="1"/>
          <p:nvPr/>
        </p:nvSpPr>
        <p:spPr>
          <a:xfrm>
            <a:off x="5628164" y="536031"/>
            <a:ext cx="4771584" cy="276999"/>
          </a:xfrm>
          <a:prstGeom prst="rect">
            <a:avLst/>
          </a:prstGeom>
          <a:noFill/>
        </p:spPr>
        <p:txBody>
          <a:bodyPr wrap="square" rtlCol="0">
            <a:spAutoFit/>
          </a:bodyPr>
          <a:lstStyle/>
          <a:p>
            <a:r>
              <a:rPr lang="sv-SE" sz="1200" dirty="0">
                <a:solidFill>
                  <a:schemeClr val="bg1"/>
                </a:solidFill>
                <a:latin typeface="+mj-lt"/>
              </a:rPr>
              <a:t>Nöjdhetsindex per kön – </a:t>
            </a:r>
            <a:r>
              <a:rPr lang="sv-SE" sz="1200" dirty="0" err="1">
                <a:solidFill>
                  <a:schemeClr val="bg1"/>
                </a:solidFill>
                <a:latin typeface="+mj-lt"/>
              </a:rPr>
              <a:t>Vendestigens förskola och skola</a:t>
            </a:r>
            <a:endParaRPr lang="sv-SE" sz="1200" dirty="0">
              <a:solidFill>
                <a:schemeClr val="bg1"/>
              </a:solidFill>
              <a:latin typeface="+mj-lt"/>
            </a:endParaRPr>
          </a:p>
        </p:txBody>
      </p:sp>
    </p:spTree>
    <p:extLst>
      <p:ext uri="{BB962C8B-B14F-4D97-AF65-F5344CB8AC3E}">
        <p14:creationId xmlns:p14="http://schemas.microsoft.com/office/powerpoint/2010/main" val="2905963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B2BF8B2-1B0A-9C42-AE61-AE9340084752}"/>
              </a:ext>
            </a:extLst>
          </p:cNvPr>
          <p:cNvSpPr txBox="1"/>
          <p:nvPr/>
        </p:nvSpPr>
        <p:spPr>
          <a:xfrm>
            <a:off x="442952" y="355728"/>
            <a:ext cx="8720057" cy="461665"/>
          </a:xfrm>
          <a:prstGeom prst="rect">
            <a:avLst/>
          </a:prstGeom>
          <a:noFill/>
        </p:spPr>
        <p:txBody>
          <a:bodyPr wrap="square" numCol="1" spcCol="360000" rtlCol="0">
            <a:spAutoFit/>
          </a:bodyPr>
          <a:lstStyle/>
          <a:p>
            <a:r>
              <a:rPr lang="sv-SE" sz="1200" dirty="0">
                <a:solidFill>
                  <a:schemeClr val="bg1"/>
                </a:solidFill>
                <a:latin typeface="+mn-lt"/>
              </a:rPr>
              <a:t>På denna sida och följande redovisas resultatet på alla enskilda frågor för </a:t>
            </a:r>
            <a:r>
              <a:rPr lang="sv-SE" sz="1200" dirty="0" err="1">
                <a:solidFill>
                  <a:schemeClr val="bg1"/>
                </a:solidFill>
                <a:latin typeface="+mn-lt"/>
              </a:rPr>
              <a:t>Vendestigens förskola och skola</a:t>
            </a:r>
            <a:r>
              <a:rPr lang="sv-SE" sz="1200" dirty="0">
                <a:solidFill>
                  <a:schemeClr val="bg1"/>
                </a:solidFill>
                <a:latin typeface="+mn-lt"/>
              </a:rPr>
              <a:t>. Resultatet visas för de tre senaste åren (om data finns). Resultatet visas som medelvärden på en skala 1-4 där 4 är det högsta värdet.</a:t>
            </a:r>
          </a:p>
        </p:txBody>
      </p:sp>
      <p:sp>
        <p:nvSpPr>
          <p:cNvPr id="3" name="textruta 2">
            <a:extLst>
              <a:ext uri="{FF2B5EF4-FFF2-40B4-BE49-F238E27FC236}">
                <a16:creationId xmlns:a16="http://schemas.microsoft.com/office/drawing/2014/main" id="{79FA7FA5-88FF-C241-9BD2-29A7F0E1D1FD}"/>
              </a:ext>
            </a:extLst>
          </p:cNvPr>
          <p:cNvSpPr txBox="1"/>
          <p:nvPr/>
        </p:nvSpPr>
        <p:spPr>
          <a:xfrm>
            <a:off x="442952" y="1094601"/>
            <a:ext cx="6296176" cy="276999"/>
          </a:xfrm>
          <a:prstGeom prst="rect">
            <a:avLst/>
          </a:prstGeom>
          <a:noFill/>
        </p:spPr>
        <p:txBody>
          <a:bodyPr wrap="square" rtlCol="0">
            <a:spAutoFit/>
          </a:bodyPr>
          <a:lstStyle/>
          <a:p>
            <a:r>
              <a:rPr lang="sv-SE" sz="1200" dirty="0">
                <a:solidFill>
                  <a:schemeClr val="bg1"/>
                </a:solidFill>
                <a:latin typeface="+mj-lt"/>
                <a:cs typeface="Arial" panose="020B0604020202020204" pitchFamily="34" charset="0"/>
              </a:rPr>
              <a:t>3.3 Alla målområden samt enskilda frågor – jämförelse över tid</a:t>
            </a:r>
          </a:p>
        </p:txBody>
      </p:sp>
      <p:sp>
        <p:nvSpPr>
          <p:cNvPr id="5" name="textruta 4">
            <a:extLst>
              <a:ext uri="{FF2B5EF4-FFF2-40B4-BE49-F238E27FC236}">
                <a16:creationId xmlns:a16="http://schemas.microsoft.com/office/drawing/2014/main" id="{EA52364F-AA53-2F44-B8C5-C031996CA19B}"/>
              </a:ext>
            </a:extLst>
          </p:cNvPr>
          <p:cNvSpPr txBox="1"/>
          <p:nvPr/>
        </p:nvSpPr>
        <p:spPr>
          <a:xfrm>
            <a:off x="442952" y="1337348"/>
            <a:ext cx="4531479" cy="276999"/>
          </a:xfrm>
          <a:prstGeom prst="rect">
            <a:avLst/>
          </a:prstGeom>
          <a:noFill/>
        </p:spPr>
        <p:txBody>
          <a:bodyPr wrap="square" rtlCol="0">
            <a:spAutoFit/>
          </a:bodyPr>
          <a:lstStyle/>
          <a:p>
            <a:r>
              <a:rPr lang="sv-SE" sz="1200" dirty="0" err="1">
                <a:solidFill>
                  <a:schemeClr val="bg1"/>
                </a:solidFill>
                <a:latin typeface="+mj-lt"/>
              </a:rPr>
              <a:t>Vendestigens förskola och skola</a:t>
            </a:r>
            <a:endParaRPr lang="sv-SE" sz="1200" dirty="0">
              <a:solidFill>
                <a:schemeClr val="bg1"/>
              </a:solidFill>
              <a:latin typeface="+mj-lt"/>
            </a:endParaRPr>
          </a:p>
        </p:txBody>
      </p:sp>
      <p:sp>
        <p:nvSpPr>
          <p:cNvPr id="8" name="textruta 7">
            <a:extLst>
              <a:ext uri="{FF2B5EF4-FFF2-40B4-BE49-F238E27FC236}">
                <a16:creationId xmlns:a16="http://schemas.microsoft.com/office/drawing/2014/main" id="{08DBD011-E1B4-6643-ABA5-F6017305CB8E}"/>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2024</a:t>
            </a:r>
          </a:p>
        </p:txBody>
      </p:sp>
      <p:sp>
        <p:nvSpPr>
          <p:cNvPr id="9" name="textruta 8">
            <a:extLst>
              <a:ext uri="{FF2B5EF4-FFF2-40B4-BE49-F238E27FC236}">
                <a16:creationId xmlns:a16="http://schemas.microsoft.com/office/drawing/2014/main" id="{E8B3ED4C-1293-DB4F-A1D4-D41C0030D141}"/>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2022</a:t>
            </a:r>
          </a:p>
        </p:txBody>
      </p:sp>
      <p:cxnSp>
        <p:nvCxnSpPr>
          <p:cNvPr id="11" name="Rak pil 10">
            <a:extLst>
              <a:ext uri="{FF2B5EF4-FFF2-40B4-BE49-F238E27FC236}">
                <a16:creationId xmlns:a16="http://schemas.microsoft.com/office/drawing/2014/main" id="{355F1DDC-D683-064B-A26A-2767C0430B3A}"/>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Ellips 11">
            <a:extLst>
              <a:ext uri="{FF2B5EF4-FFF2-40B4-BE49-F238E27FC236}">
                <a16:creationId xmlns:a16="http://schemas.microsoft.com/office/drawing/2014/main" id="{075A7A0D-CE2A-3243-BED0-F08B1B256295}"/>
              </a:ext>
            </a:extLst>
          </p:cNvPr>
          <p:cNvSpPr/>
          <p:nvPr/>
        </p:nvSpPr>
        <p:spPr>
          <a:xfrm>
            <a:off x="8976917" y="1939779"/>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3636857"/>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3895160"/>
            <a:ext cx="1229968" cy="724173"/>
          </a:xfrm>
          <a:prstGeom prst="rect">
            <a:avLst/>
          </a:prstGeom>
          <a:noFill/>
        </p:spPr>
        <p:txBody>
          <a:bodyPr wrap="square" rtlCol="0">
            <a:spAutoFit/>
          </a:bodyPr>
          <a:lstStyle/>
          <a:p>
            <a:pPr algn="ctr"/>
            <a:r>
              <a:rPr lang="sv-SE" b="1" dirty="0">
                <a:latin typeface="+mj-lt"/>
              </a:rPr>
              <a:t>3,83</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90187"/>
            <a:ext cx="1229968" cy="707886"/>
          </a:xfrm>
          <a:prstGeom prst="rect">
            <a:avLst/>
          </a:prstGeom>
          <a:noFill/>
        </p:spPr>
        <p:txBody>
          <a:bodyPr wrap="square" rtlCol="0">
            <a:spAutoFit/>
          </a:bodyPr>
          <a:lstStyle/>
          <a:p>
            <a:pPr algn="ctr"/>
            <a:r>
              <a:rPr lang="sv-SE" b="1" dirty="0">
                <a:latin typeface="+mj-lt"/>
              </a:rPr>
              <a:t>3,79</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3101741131"/>
              </p:ext>
            </p:extLst>
          </p:nvPr>
        </p:nvGraphicFramePr>
        <p:xfrm>
          <a:off x="387595" y="1614347"/>
          <a:ext cx="6986437" cy="5945328"/>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med rundade hörn 21">
            <a:extLst>
              <a:ext uri="{FF2B5EF4-FFF2-40B4-BE49-F238E27FC236}">
                <a16:creationId xmlns:a16="http://schemas.microsoft.com/office/drawing/2014/main" id="{190C2A4F-31BE-A14D-9D41-9808597F5648}"/>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2024 (överst och mörkast färg) till 2022 (nederst och ljusast färg).</a:t>
            </a:r>
          </a:p>
          <a:p>
            <a:pPr algn="ctr" defTabSz="1042873" eaLnBrk="1" fontAlgn="auto" hangingPunct="1">
              <a:spcBef>
                <a:spcPts val="0"/>
              </a:spcBef>
              <a:spcAft>
                <a:spcPts val="0"/>
              </a:spcAft>
              <a:defRPr/>
            </a:pPr>
            <a:r>
              <a:rPr lang="sv-SE" sz="1000" b="1" dirty="0"/>
              <a:t>I cirklarna redovisas medelvärdet för hela området 2024.</a:t>
            </a:r>
          </a:p>
        </p:txBody>
      </p:sp>
      <p:sp>
        <p:nvSpPr>
          <p:cNvPr id="16" name="textruta 22">
            <a:extLst>
              <a:ext uri="{FF2B5EF4-FFF2-40B4-BE49-F238E27FC236}">
                <a16:creationId xmlns:a16="http://schemas.microsoft.com/office/drawing/2014/main" id="{83C49A86-DF76-DE4A-A239-69E6451043F3}"/>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Övergripande frågor</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9654" y="324836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Omsorg, utveckling och lärande</a:t>
            </a:r>
          </a:p>
        </p:txBody>
      </p:sp>
      <p:pic>
        <p:nvPicPr>
          <p:cNvPr id="7" name="Bildobjekt 6" descr="En bild som visar text, Teckensnitt, vit, design&#10;&#10;Automatiskt genererad beskrivning">
            <a:extLst>
              <a:ext uri="{FF2B5EF4-FFF2-40B4-BE49-F238E27FC236}">
                <a16:creationId xmlns:a16="http://schemas.microsoft.com/office/drawing/2014/main" id="{45AB810E-73AB-47B7-A2C4-8CA1EB90E1CA}"/>
              </a:ext>
            </a:extLst>
          </p:cNvPr>
          <p:cNvPicPr>
            <a:picLocks noChangeAspect="1"/>
          </p:cNvPicPr>
          <p:nvPr/>
        </p:nvPicPr>
        <p:blipFill>
          <a:blip r:embed="rId4"/>
          <a:stretch>
            <a:fillRect/>
          </a:stretch>
        </p:blipFill>
        <p:spPr>
          <a:xfrm>
            <a:off x="7717425" y="1939779"/>
            <a:ext cx="572400" cy="726756"/>
          </a:xfrm>
          <a:prstGeom prst="rect">
            <a:avLst/>
          </a:prstGeom>
        </p:spPr>
      </p:pic>
      <p:pic>
        <p:nvPicPr>
          <p:cNvPr id="15" name="Bildobjekt 14" descr="En bild som visar text, Teckensnitt, vit, skärmbild&#10;&#10;Automatiskt genererad beskrivning">
            <a:extLst>
              <a:ext uri="{FF2B5EF4-FFF2-40B4-BE49-F238E27FC236}">
                <a16:creationId xmlns:a16="http://schemas.microsoft.com/office/drawing/2014/main" id="{BC686CCC-48E5-29CF-ABCA-4B8F3DD2810A}"/>
              </a:ext>
            </a:extLst>
          </p:cNvPr>
          <p:cNvPicPr>
            <a:picLocks noChangeAspect="1"/>
          </p:cNvPicPr>
          <p:nvPr/>
        </p:nvPicPr>
        <p:blipFill>
          <a:blip r:embed="rId5"/>
          <a:stretch>
            <a:fillRect/>
          </a:stretch>
        </p:blipFill>
        <p:spPr>
          <a:xfrm>
            <a:off x="7717425" y="3514074"/>
            <a:ext cx="608400" cy="762172"/>
          </a:xfrm>
          <a:prstGeom prst="rect">
            <a:avLst/>
          </a:prstGeom>
        </p:spPr>
      </p:pic>
    </p:spTree>
    <p:extLst>
      <p:ext uri="{BB962C8B-B14F-4D97-AF65-F5344CB8AC3E}">
        <p14:creationId xmlns:p14="http://schemas.microsoft.com/office/powerpoint/2010/main" val="4216966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 11">
            <a:extLst>
              <a:ext uri="{FF2B5EF4-FFF2-40B4-BE49-F238E27FC236}">
                <a16:creationId xmlns:a16="http://schemas.microsoft.com/office/drawing/2014/main" id="{075A7A0D-CE2A-3243-BED0-F08B1B256295}"/>
              </a:ext>
            </a:extLst>
          </p:cNvPr>
          <p:cNvSpPr/>
          <p:nvPr/>
        </p:nvSpPr>
        <p:spPr>
          <a:xfrm>
            <a:off x="8976917" y="1930092"/>
            <a:ext cx="994410" cy="948690"/>
          </a:xfrm>
          <a:prstGeom prst="ellipse">
            <a:avLst/>
          </a:prstGeom>
          <a:solidFill>
            <a:srgbClr val="3B9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4246578"/>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4504881"/>
            <a:ext cx="1229968" cy="724173"/>
          </a:xfrm>
          <a:prstGeom prst="rect">
            <a:avLst/>
          </a:prstGeom>
          <a:noFill/>
        </p:spPr>
        <p:txBody>
          <a:bodyPr wrap="square" rtlCol="0">
            <a:spAutoFit/>
          </a:bodyPr>
          <a:lstStyle/>
          <a:p>
            <a:pPr algn="ctr"/>
            <a:r>
              <a:rPr lang="sv-SE" b="1" dirty="0">
                <a:latin typeface="+mj-lt"/>
              </a:rPr>
              <a:t>3,79</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80500"/>
            <a:ext cx="1229968" cy="707886"/>
          </a:xfrm>
          <a:prstGeom prst="rect">
            <a:avLst/>
          </a:prstGeom>
          <a:noFill/>
        </p:spPr>
        <p:txBody>
          <a:bodyPr wrap="square" rtlCol="0">
            <a:spAutoFit/>
          </a:bodyPr>
          <a:lstStyle/>
          <a:p>
            <a:pPr algn="ctr"/>
            <a:r>
              <a:rPr lang="sv-SE" b="1" dirty="0">
                <a:latin typeface="+mj-lt"/>
              </a:rPr>
              <a:t>3,68</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2559902564"/>
              </p:ext>
            </p:extLst>
          </p:nvPr>
        </p:nvGraphicFramePr>
        <p:xfrm>
          <a:off x="387595" y="1614347"/>
          <a:ext cx="6986437" cy="594532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ruta 22">
            <a:extLst>
              <a:ext uri="{FF2B5EF4-FFF2-40B4-BE49-F238E27FC236}">
                <a16:creationId xmlns:a16="http://schemas.microsoft.com/office/drawing/2014/main" id="{83C49A86-DF76-DE4A-A239-69E6451043F3}"/>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Barns delaktighet och inflytande</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9654" y="398496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Normer och värden</a:t>
            </a:r>
          </a:p>
        </p:txBody>
      </p:sp>
      <p:sp>
        <p:nvSpPr>
          <p:cNvPr id="4" name="textruta 2">
            <a:extLst>
              <a:ext uri="{FF2B5EF4-FFF2-40B4-BE49-F238E27FC236}">
                <a16:creationId xmlns:a16="http://schemas.microsoft.com/office/drawing/2014/main" id="{9DF3588F-8DB0-A2DA-0C2E-3ADBAED41108}"/>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6" name="textruta 4">
            <a:extLst>
              <a:ext uri="{FF2B5EF4-FFF2-40B4-BE49-F238E27FC236}">
                <a16:creationId xmlns:a16="http://schemas.microsoft.com/office/drawing/2014/main" id="{6CA4E6EC-2CA2-D5B7-D1CF-7078C04F5FD2}"/>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7" name="textruta 6">
            <a:extLst>
              <a:ext uri="{FF2B5EF4-FFF2-40B4-BE49-F238E27FC236}">
                <a16:creationId xmlns:a16="http://schemas.microsoft.com/office/drawing/2014/main" id="{D29E068C-FC9C-1742-FFCE-AC4E372F5B46}"/>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2024</a:t>
            </a:r>
          </a:p>
        </p:txBody>
      </p:sp>
      <p:sp>
        <p:nvSpPr>
          <p:cNvPr id="10" name="textruta 9">
            <a:extLst>
              <a:ext uri="{FF2B5EF4-FFF2-40B4-BE49-F238E27FC236}">
                <a16:creationId xmlns:a16="http://schemas.microsoft.com/office/drawing/2014/main" id="{30009BD3-D757-C05C-6AD9-4BB831E41F0A}"/>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2022</a:t>
            </a:r>
          </a:p>
        </p:txBody>
      </p:sp>
      <p:cxnSp>
        <p:nvCxnSpPr>
          <p:cNvPr id="14" name="Rak pil 13">
            <a:extLst>
              <a:ext uri="{FF2B5EF4-FFF2-40B4-BE49-F238E27FC236}">
                <a16:creationId xmlns:a16="http://schemas.microsoft.com/office/drawing/2014/main" id="{CB25D017-A27F-D5A3-4B52-184E05006906}"/>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Rektangel med rundade hörn 14">
            <a:extLst>
              <a:ext uri="{FF2B5EF4-FFF2-40B4-BE49-F238E27FC236}">
                <a16:creationId xmlns:a16="http://schemas.microsoft.com/office/drawing/2014/main" id="{04F3C8A7-2F8F-A972-55AE-8F9E3372F647}"/>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2024 (överst och mörkast färg) till 2022 (nederst och ljusast färg).</a:t>
            </a:r>
          </a:p>
          <a:p>
            <a:pPr algn="ctr" defTabSz="1042873" eaLnBrk="1" fontAlgn="auto" hangingPunct="1">
              <a:spcBef>
                <a:spcPts val="0"/>
              </a:spcBef>
              <a:spcAft>
                <a:spcPts val="0"/>
              </a:spcAft>
              <a:defRPr/>
            </a:pPr>
            <a:r>
              <a:rPr lang="sv-SE" sz="1000" b="1" dirty="0"/>
              <a:t>I cirklarna redovisas medelvärdet för hela området 2024.</a:t>
            </a:r>
          </a:p>
        </p:txBody>
      </p:sp>
      <p:pic>
        <p:nvPicPr>
          <p:cNvPr id="8" name="Bildobjekt 7" descr="En bild som visar text, Teckensnitt, design&#10;&#10;Automatiskt genererad beskrivning">
            <a:extLst>
              <a:ext uri="{FF2B5EF4-FFF2-40B4-BE49-F238E27FC236}">
                <a16:creationId xmlns:a16="http://schemas.microsoft.com/office/drawing/2014/main" id="{2A12D51B-F77B-DA70-E3B9-F70BA6BEAD78}"/>
              </a:ext>
            </a:extLst>
          </p:cNvPr>
          <p:cNvPicPr>
            <a:picLocks noChangeAspect="1"/>
          </p:cNvPicPr>
          <p:nvPr/>
        </p:nvPicPr>
        <p:blipFill>
          <a:blip r:embed="rId4"/>
          <a:stretch>
            <a:fillRect/>
          </a:stretch>
        </p:blipFill>
        <p:spPr>
          <a:xfrm>
            <a:off x="7715790" y="1930092"/>
            <a:ext cx="597343" cy="727200"/>
          </a:xfrm>
          <a:prstGeom prst="rect">
            <a:avLst/>
          </a:prstGeom>
        </p:spPr>
      </p:pic>
      <p:pic>
        <p:nvPicPr>
          <p:cNvPr id="9" name="Bildobjekt 8" descr="En bild som visar text, Teckensnitt, vit, skärmbild&#10;&#10;Automatiskt genererad beskrivning">
            <a:extLst>
              <a:ext uri="{FF2B5EF4-FFF2-40B4-BE49-F238E27FC236}">
                <a16:creationId xmlns:a16="http://schemas.microsoft.com/office/drawing/2014/main" id="{71A511DD-00BC-0979-3CA0-60D7141879F1}"/>
              </a:ext>
            </a:extLst>
          </p:cNvPr>
          <p:cNvPicPr>
            <a:picLocks noChangeAspect="1"/>
          </p:cNvPicPr>
          <p:nvPr/>
        </p:nvPicPr>
        <p:blipFill>
          <a:blip r:embed="rId5"/>
          <a:stretch>
            <a:fillRect/>
          </a:stretch>
        </p:blipFill>
        <p:spPr>
          <a:xfrm>
            <a:off x="7715790" y="4246578"/>
            <a:ext cx="608400" cy="762172"/>
          </a:xfrm>
          <a:prstGeom prst="rect">
            <a:avLst/>
          </a:prstGeom>
        </p:spPr>
      </p:pic>
    </p:spTree>
    <p:extLst>
      <p:ext uri="{BB962C8B-B14F-4D97-AF65-F5344CB8AC3E}">
        <p14:creationId xmlns:p14="http://schemas.microsoft.com/office/powerpoint/2010/main" val="3161317262"/>
      </p:ext>
    </p:extLst>
  </p:cSld>
  <p:clrMapOvr>
    <a:masterClrMapping/>
  </p:clrMapOvr>
</p:sld>
</file>

<file path=ppt/theme/theme1.xml><?xml version="1.0" encoding="utf-8"?>
<a:theme xmlns:a="http://schemas.openxmlformats.org/drawingml/2006/main" name="Office-tema">
  <a:themeElements>
    <a:clrScheme name="Enkätfabriken Diagram_Dekor">
      <a:dk1>
        <a:srgbClr val="000000"/>
      </a:dk1>
      <a:lt1>
        <a:srgbClr val="FFFFFF"/>
      </a:lt1>
      <a:dk2>
        <a:srgbClr val="F1F1F0"/>
      </a:dk2>
      <a:lt2>
        <a:srgbClr val="D5E8CB"/>
      </a:lt2>
      <a:accent1>
        <a:srgbClr val="EA5901"/>
      </a:accent1>
      <a:accent2>
        <a:srgbClr val="8DC5CB"/>
      </a:accent2>
      <a:accent3>
        <a:srgbClr val="00696F"/>
      </a:accent3>
      <a:accent4>
        <a:srgbClr val="D5E8CB"/>
      </a:accent4>
      <a:accent5>
        <a:srgbClr val="6F1C00"/>
      </a:accent5>
      <a:accent6>
        <a:srgbClr val="ED8F8B"/>
      </a:accent6>
      <a:hlink>
        <a:srgbClr val="4C4D4C"/>
      </a:hlink>
      <a:folHlink>
        <a:srgbClr val="69458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E4128D9E-F9B1-3F4A-8936-A47977FF1572}" vid="{C75ED972-33B3-3940-88B0-ADC42088603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17454</TotalTime>
  <Words>7691</Words>
  <Application>Microsoft Macintosh PowerPoint</Application>
  <PresentationFormat>Anpassad</PresentationFormat>
  <Paragraphs>1302</Paragraphs>
  <Slides>85</Slides>
  <Notes>84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85</vt:i4>
      </vt:variant>
    </vt:vector>
  </HeadingPairs>
  <TitlesOfParts>
    <vt:vector size="89" baseType="lpstr">
      <vt:lpstr>Calibri</vt:lpstr>
      <vt:lpstr>Arial Black</vt:lpstr>
      <vt:lpstr>Arial</vt:lpstr>
      <vt:lpstr>Office-tema</vt:lpstr>
      <vt:lpstr>PowerPoint-presentation</vt:lpstr>
      <vt:lpstr>PowerPoint-presentation</vt:lpstr>
      <vt:lpstr>1. Bakgrund</vt:lpstr>
      <vt:lpstr>2. En snabb överblick</vt:lpstr>
      <vt:lpstr>3. Sammanfattning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4. Resultat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Nacka kommun</dc:title>
  <dc:creator>Josefin Stagge</dc:creator>
  <cp:lastModifiedBy>Gustav Leander</cp:lastModifiedBy>
  <cp:revision>887</cp:revision>
  <dcterms:created xsi:type="dcterms:W3CDTF">2021-01-11T12:42:17Z</dcterms:created>
  <dcterms:modified xsi:type="dcterms:W3CDTF">2024-03-19T12:56:29Z</dcterms:modified>
</cp:coreProperties>
</file>