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charts/chart10.xml" ContentType="application/vnd.openxmlformats-officedocument.drawingml.chart+xml"/>
  <Override PartName="/ppt/charts/chart100.xml" ContentType="application/vnd.openxmlformats-officedocument.drawingml.chart+xml"/>
  <Override PartName="/ppt/charts/chart101.xml" ContentType="application/vnd.openxmlformats-officedocument.drawingml.chart+xml"/>
  <Override PartName="/ppt/charts/chart113.xml" ContentType="application/vnd.openxmlformats-officedocument.drawingml.chart+xml"/>
  <Override PartName="/ppt/charts/chart114.xml" ContentType="application/vnd.openxmlformats-officedocument.drawingml.chart+xml"/>
  <Override PartName="/ppt/charts/chart115.xml" ContentType="application/vnd.openxmlformats-officedocument.drawingml.chart+xml"/>
  <Override PartName="/ppt/charts/chart116.xml" ContentType="application/vnd.openxmlformats-officedocument.drawingml.chart+xml"/>
  <Override PartName="/ppt/charts/chart117.xml" ContentType="application/vnd.openxmlformats-officedocument.drawingml.chart+xml"/>
  <Override PartName="/ppt/charts/chart118.xml" ContentType="application/vnd.openxmlformats-officedocument.drawingml.chart+xml"/>
  <Override PartName="/ppt/charts/chart119.xml" ContentType="application/vnd.openxmlformats-officedocument.drawingml.chart+xml"/>
  <Override PartName="/ppt/charts/chart12.xml" ContentType="application/vnd.openxmlformats-officedocument.drawingml.chart+xml"/>
  <Override PartName="/ppt/charts/chart120.xml" ContentType="application/vnd.openxmlformats-officedocument.drawingml.chart+xml"/>
  <Override PartName="/ppt/charts/chart121.xml" ContentType="application/vnd.openxmlformats-officedocument.drawingml.chart+xml"/>
  <Override PartName="/ppt/charts/chart122.xml" ContentType="application/vnd.openxmlformats-officedocument.drawingml.chart+xml"/>
  <Override PartName="/ppt/charts/chart123.xml" ContentType="application/vnd.openxmlformats-officedocument.drawingml.chart+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chart13.xml" ContentType="application/vnd.openxmlformats-officedocument.drawingml.chart+xml"/>
  <Override PartName="/ppt/charts/chart130.xml" ContentType="application/vnd.openxmlformats-officedocument.drawingml.chart+xml"/>
  <Override PartName="/ppt/charts/chart131.xml" ContentType="application/vnd.openxmlformats-officedocument.drawingml.chart+xml"/>
  <Override PartName="/ppt/charts/chart132.xml" ContentType="application/vnd.openxmlformats-officedocument.drawingml.chart+xml"/>
  <Override PartName="/ppt/charts/chart133.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44.xml" ContentType="application/vnd.openxmlformats-officedocument.drawingml.chart+xml"/>
  <Override PartName="/ppt/charts/chart145.xml" ContentType="application/vnd.openxmlformats-officedocument.drawingml.chart+xml"/>
  <Override PartName="/ppt/charts/chart146.xml" ContentType="application/vnd.openxmlformats-officedocument.drawingml.chart+xml"/>
  <Override PartName="/ppt/charts/chart147.xml" ContentType="application/vnd.openxmlformats-officedocument.drawingml.chart+xml"/>
  <Override PartName="/ppt/charts/chart148.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9.xml" ContentType="application/vnd.openxmlformats-officedocument.drawingml.chart+xml"/>
  <Override PartName="/ppt/charts/chart2.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6.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00.xml" ContentType="application/vnd.ms-office.chartcolorstyle+xml"/>
  <Override PartName="/ppt/charts/colors101.xml" ContentType="application/vnd.ms-office.chartcolorstyle+xml"/>
  <Override PartName="/ppt/charts/colors113.xml" ContentType="application/vnd.ms-office.chartcolorstyle+xml"/>
  <Override PartName="/ppt/charts/colors114.xml" ContentType="application/vnd.ms-office.chartcolorstyle+xml"/>
  <Override PartName="/ppt/charts/colors115.xml" ContentType="application/vnd.ms-office.chartcolorstyle+xml"/>
  <Override PartName="/ppt/charts/colors116.xml" ContentType="application/vnd.ms-office.chartcolorstyle+xml"/>
  <Override PartName="/ppt/charts/colors117.xml" ContentType="application/vnd.ms-office.chartcolorstyle+xml"/>
  <Override PartName="/ppt/charts/colors118.xml" ContentType="application/vnd.ms-office.chartcolorstyle+xml"/>
  <Override PartName="/ppt/charts/colors119.xml" ContentType="application/vnd.ms-office.chartcolorstyle+xml"/>
  <Override PartName="/ppt/charts/colors12.xml" ContentType="application/vnd.ms-office.chartcolorstyle+xml"/>
  <Override PartName="/ppt/charts/colors120.xml" ContentType="application/vnd.ms-office.chartcolorstyle+xml"/>
  <Override PartName="/ppt/charts/colors121.xml" ContentType="application/vnd.ms-office.chartcolorstyle+xml"/>
  <Override PartName="/ppt/charts/colors122.xml" ContentType="application/vnd.ms-office.chartcolorstyle+xml"/>
  <Override PartName="/ppt/charts/colors123.xml" ContentType="application/vnd.ms-office.chartcolorstyle+xml"/>
  <Override PartName="/ppt/charts/colors125.xml" ContentType="application/vnd.ms-office.chartcolorstyle+xml"/>
  <Override PartName="/ppt/charts/colors126.xml" ContentType="application/vnd.ms-office.chartcolorstyle+xml"/>
  <Override PartName="/ppt/charts/colors127.xml" ContentType="application/vnd.ms-office.chartcolorstyle+xml"/>
  <Override PartName="/ppt/charts/colors128.xml" ContentType="application/vnd.ms-office.chartcolorstyle+xml"/>
  <Override PartName="/ppt/charts/colors13.xml" ContentType="application/vnd.ms-office.chartcolorstyle+xml"/>
  <Override PartName="/ppt/charts/colors130.xml" ContentType="application/vnd.ms-office.chartcolorstyle+xml"/>
  <Override PartName="/ppt/charts/colors131.xml" ContentType="application/vnd.ms-office.chartcolorstyle+xml"/>
  <Override PartName="/ppt/charts/colors132.xml" ContentType="application/vnd.ms-office.chartcolorstyle+xml"/>
  <Override PartName="/ppt/charts/colors133.xml" ContentType="application/vnd.ms-office.chartcolorstyle+xml"/>
  <Override PartName="/ppt/charts/colors137.xml" ContentType="application/vnd.ms-office.chartcolorstyle+xml"/>
  <Override PartName="/ppt/charts/colors138.xml" ContentType="application/vnd.ms-office.chartcolorstyle+xml"/>
  <Override PartName="/ppt/charts/colors144.xml" ContentType="application/vnd.ms-office.chartcolorstyle+xml"/>
  <Override PartName="/ppt/charts/colors145.xml" ContentType="application/vnd.ms-office.chartcolorstyle+xml"/>
  <Override PartName="/ppt/charts/colors146.xml" ContentType="application/vnd.ms-office.chartcolorstyle+xml"/>
  <Override PartName="/ppt/charts/colors147.xml" ContentType="application/vnd.ms-office.chartcolorstyle+xml"/>
  <Override PartName="/ppt/charts/colors148.xml" ContentType="application/vnd.ms-office.chartcolorstyle+xml"/>
  <Override PartName="/ppt/charts/colors15.xml" ContentType="application/vnd.ms-office.chartcolorstyle+xml"/>
  <Override PartName="/ppt/charts/colors16.xml" ContentType="application/vnd.ms-office.chartcolorstyle+xml"/>
  <Override PartName="/ppt/charts/colors17.xml" ContentType="application/vnd.ms-office.chartcolorstyle+xml"/>
  <Override PartName="/ppt/charts/colors19.xml" ContentType="application/vnd.ms-office.chartcolorstyle+xml"/>
  <Override PartName="/ppt/charts/colors2.xml" ContentType="application/vnd.ms-office.chartcolorstyle+xml"/>
  <Override PartName="/ppt/charts/colors20.xml" ContentType="application/vnd.ms-office.chartcolorstyle+xml"/>
  <Override PartName="/ppt/charts/colors21.xml" ContentType="application/vnd.ms-office.chartcolorstyle+xml"/>
  <Override PartName="/ppt/charts/colors22.xml" ContentType="application/vnd.ms-office.chartcolorstyle+xml"/>
  <Override PartName="/ppt/charts/colors23.xml" ContentType="application/vnd.ms-office.chartcolorstyle+xml"/>
  <Override PartName="/ppt/charts/colors24.xml" ContentType="application/vnd.ms-office.chartcolorstyle+xml"/>
  <Override PartName="/ppt/charts/colors25.xml" ContentType="application/vnd.ms-office.chartcolorstyle+xml"/>
  <Override PartName="/ppt/charts/colors26.xml" ContentType="application/vnd.ms-office.chartcolorstyle+xml"/>
  <Override PartName="/ppt/charts/colors27.xml" ContentType="application/vnd.ms-office.chartcolorstyle+xml"/>
  <Override PartName="/ppt/charts/colors28.xml" ContentType="application/vnd.ms-office.chartcolorstyle+xml"/>
  <Override PartName="/ppt/charts/colors29.xml" ContentType="application/vnd.ms-office.chartcolorstyle+xml"/>
  <Override PartName="/ppt/charts/colors31.xml" ContentType="application/vnd.ms-office.chartcolorstyle+xml"/>
  <Override PartName="/ppt/charts/colors32.xml" ContentType="application/vnd.ms-office.chartcolorstyle+xml"/>
  <Override PartName="/ppt/charts/colors33.xml" ContentType="application/vnd.ms-office.chartcolorstyle+xml"/>
  <Override PartName="/ppt/charts/colors34.xml" ContentType="application/vnd.ms-office.chartcolorstyle+xml"/>
  <Override PartName="/ppt/charts/colors36.xml" ContentType="application/vnd.ms-office.chartcolorstyle+xml"/>
  <Override PartName="/ppt/charts/colors37.xml" ContentType="application/vnd.ms-office.chartcolorstyle+xml"/>
  <Override PartName="/ppt/charts/colors38.xml" ContentType="application/vnd.ms-office.chartcolorstyle+xml"/>
  <Override PartName="/ppt/charts/colors39.xml" ContentType="application/vnd.ms-office.chartcolorstyle+xml"/>
  <Override PartName="/ppt/charts/colors43.xml" ContentType="application/vnd.ms-office.chartcolorstyle+xml"/>
  <Override PartName="/ppt/charts/colors44.xml" ContentType="application/vnd.ms-office.chartcolorstyle+xml"/>
  <Override PartName="/ppt/charts/colors50.xml" ContentType="application/vnd.ms-office.chartcolorstyle+xml"/>
  <Override PartName="/ppt/charts/colors51.xml" ContentType="application/vnd.ms-office.chartcolorstyle+xml"/>
  <Override PartName="/ppt/charts/colors52.xml" ContentType="application/vnd.ms-office.chartcolorstyle+xml"/>
  <Override PartName="/ppt/charts/colors53.xml" ContentType="application/vnd.ms-office.chartcolorstyle+xml"/>
  <Override PartName="/ppt/charts/colors54.xml" ContentType="application/vnd.ms-office.chartcolorstyle+xml"/>
  <Override PartName="/ppt/charts/colors6.xml" ContentType="application/vnd.ms-office.chartcolorstyle+xml"/>
  <Override PartName="/ppt/charts/colors66.xml" ContentType="application/vnd.ms-office.chartcolorstyle+xml"/>
  <Override PartName="/ppt/charts/colors67.xml" ContentType="application/vnd.ms-office.chartcolorstyle+xml"/>
  <Override PartName="/ppt/charts/colors68.xml" ContentType="application/vnd.ms-office.chartcolorstyle+xml"/>
  <Override PartName="/ppt/charts/colors69.xml" ContentType="application/vnd.ms-office.chartcolorstyle+xml"/>
  <Override PartName="/ppt/charts/colors7.xml" ContentType="application/vnd.ms-office.chartcolorstyle+xml"/>
  <Override PartName="/ppt/charts/colors70.xml" ContentType="application/vnd.ms-office.chartcolorstyle+xml"/>
  <Override PartName="/ppt/charts/colors71.xml" ContentType="application/vnd.ms-office.chartcolorstyle+xml"/>
  <Override PartName="/ppt/charts/colors72.xml" ContentType="application/vnd.ms-office.chartcolorstyle+xml"/>
  <Override PartName="/ppt/charts/colors73.xml" ContentType="application/vnd.ms-office.chartcolorstyle+xml"/>
  <Override PartName="/ppt/charts/colors74.xml" ContentType="application/vnd.ms-office.chartcolorstyle+xml"/>
  <Override PartName="/ppt/charts/colors75.xml" ContentType="application/vnd.ms-office.chartcolorstyle+xml"/>
  <Override PartName="/ppt/charts/colors76.xml" ContentType="application/vnd.ms-office.chartcolorstyle+xml"/>
  <Override PartName="/ppt/charts/colors78.xml" ContentType="application/vnd.ms-office.chartcolorstyle+xml"/>
  <Override PartName="/ppt/charts/colors79.xml" ContentType="application/vnd.ms-office.chartcolorstyle+xml"/>
  <Override PartName="/ppt/charts/colors8.xml" ContentType="application/vnd.ms-office.chartcolorstyle+xml"/>
  <Override PartName="/ppt/charts/colors80.xml" ContentType="application/vnd.ms-office.chartcolorstyle+xml"/>
  <Override PartName="/ppt/charts/colors81.xml" ContentType="application/vnd.ms-office.chartcolorstyle+xml"/>
  <Override PartName="/ppt/charts/colors83.xml" ContentType="application/vnd.ms-office.chartcolorstyle+xml"/>
  <Override PartName="/ppt/charts/colors84.xml" ContentType="application/vnd.ms-office.chartcolorstyle+xml"/>
  <Override PartName="/ppt/charts/colors85.xml" ContentType="application/vnd.ms-office.chartcolorstyle+xml"/>
  <Override PartName="/ppt/charts/colors86.xml" ContentType="application/vnd.ms-office.chartcolorstyle+xml"/>
  <Override PartName="/ppt/charts/colors9.xml" ContentType="application/vnd.ms-office.chartcolorstyle+xml"/>
  <Override PartName="/ppt/charts/colors90.xml" ContentType="application/vnd.ms-office.chartcolorstyle+xml"/>
  <Override PartName="/ppt/charts/colors91.xml" ContentType="application/vnd.ms-office.chartcolorstyle+xml"/>
  <Override PartName="/ppt/charts/colors97.xml" ContentType="application/vnd.ms-office.chartcolorstyle+xml"/>
  <Override PartName="/ppt/charts/colors98.xml" ContentType="application/vnd.ms-office.chartcolorstyle+xml"/>
  <Override PartName="/ppt/charts/colors99.xml" ContentType="application/vnd.ms-office.chartcolorstyle+xml"/>
  <Override PartName="/ppt/charts/style1.xml" ContentType="application/vnd.ms-office.chartstyle+xml"/>
  <Override PartName="/ppt/charts/style10.xml" ContentType="application/vnd.ms-office.chartstyle+xml"/>
  <Override PartName="/ppt/charts/style100.xml" ContentType="application/vnd.ms-office.chartstyle+xml"/>
  <Override PartName="/ppt/charts/style101.xml" ContentType="application/vnd.ms-office.chartstyle+xml"/>
  <Override PartName="/ppt/charts/style113.xml" ContentType="application/vnd.ms-office.chartstyle+xml"/>
  <Override PartName="/ppt/charts/style114.xml" ContentType="application/vnd.ms-office.chartstyle+xml"/>
  <Override PartName="/ppt/charts/style115.xml" ContentType="application/vnd.ms-office.chartstyle+xml"/>
  <Override PartName="/ppt/charts/style116.xml" ContentType="application/vnd.ms-office.chartstyle+xml"/>
  <Override PartName="/ppt/charts/style117.xml" ContentType="application/vnd.ms-office.chartstyle+xml"/>
  <Override PartName="/ppt/charts/style118.xml" ContentType="application/vnd.ms-office.chartstyle+xml"/>
  <Override PartName="/ppt/charts/style119.xml" ContentType="application/vnd.ms-office.chartstyle+xml"/>
  <Override PartName="/ppt/charts/style12.xml" ContentType="application/vnd.ms-office.chartstyle+xml"/>
  <Override PartName="/ppt/charts/style120.xml" ContentType="application/vnd.ms-office.chartstyle+xml"/>
  <Override PartName="/ppt/charts/style121.xml" ContentType="application/vnd.ms-office.chartstyle+xml"/>
  <Override PartName="/ppt/charts/style122.xml" ContentType="application/vnd.ms-office.chartstyle+xml"/>
  <Override PartName="/ppt/charts/style123.xml" ContentType="application/vnd.ms-office.chartstyle+xml"/>
  <Override PartName="/ppt/charts/style125.xml" ContentType="application/vnd.ms-office.chartstyle+xml"/>
  <Override PartName="/ppt/charts/style126.xml" ContentType="application/vnd.ms-office.chartstyle+xml"/>
  <Override PartName="/ppt/charts/style127.xml" ContentType="application/vnd.ms-office.chartstyle+xml"/>
  <Override PartName="/ppt/charts/style128.xml" ContentType="application/vnd.ms-office.chartstyle+xml"/>
  <Override PartName="/ppt/charts/style13.xml" ContentType="application/vnd.ms-office.chartstyle+xml"/>
  <Override PartName="/ppt/charts/style130.xml" ContentType="application/vnd.ms-office.chartstyle+xml"/>
  <Override PartName="/ppt/charts/style131.xml" ContentType="application/vnd.ms-office.chartstyle+xml"/>
  <Override PartName="/ppt/charts/style132.xml" ContentType="application/vnd.ms-office.chartstyle+xml"/>
  <Override PartName="/ppt/charts/style133.xml" ContentType="application/vnd.ms-office.chartstyle+xml"/>
  <Override PartName="/ppt/charts/style137.xml" ContentType="application/vnd.ms-office.chartstyle+xml"/>
  <Override PartName="/ppt/charts/style138.xml" ContentType="application/vnd.ms-office.chartstyle+xml"/>
  <Override PartName="/ppt/charts/style144.xml" ContentType="application/vnd.ms-office.chartstyle+xml"/>
  <Override PartName="/ppt/charts/style145.xml" ContentType="application/vnd.ms-office.chartstyle+xml"/>
  <Override PartName="/ppt/charts/style146.xml" ContentType="application/vnd.ms-office.chartstyle+xml"/>
  <Override PartName="/ppt/charts/style147.xml" ContentType="application/vnd.ms-office.chartstyle+xml"/>
  <Override PartName="/ppt/charts/style148.xml" ContentType="application/vnd.ms-office.chartstyle+xml"/>
  <Override PartName="/ppt/charts/style15.xml" ContentType="application/vnd.ms-office.chartstyle+xml"/>
  <Override PartName="/ppt/charts/style16.xml" ContentType="application/vnd.ms-office.chartstyle+xml"/>
  <Override PartName="/ppt/charts/style17.xml" ContentType="application/vnd.ms-office.chartstyle+xml"/>
  <Override PartName="/ppt/charts/style19.xml" ContentType="application/vnd.ms-office.chartstyle+xml"/>
  <Override PartName="/ppt/charts/style2.xml" ContentType="application/vnd.ms-office.chartstyle+xml"/>
  <Override PartName="/ppt/charts/style20.xml" ContentType="application/vnd.ms-office.chartstyle+xml"/>
  <Override PartName="/ppt/charts/style21.xml" ContentType="application/vnd.ms-office.chartstyle+xml"/>
  <Override PartName="/ppt/charts/style22.xml" ContentType="application/vnd.ms-office.chartstyle+xml"/>
  <Override PartName="/ppt/charts/style23.xml" ContentType="application/vnd.ms-office.chartstyle+xml"/>
  <Override PartName="/ppt/charts/style24.xml" ContentType="application/vnd.ms-office.chartstyle+xml"/>
  <Override PartName="/ppt/charts/style25.xml" ContentType="application/vnd.ms-office.chartstyle+xml"/>
  <Override PartName="/ppt/charts/style26.xml" ContentType="application/vnd.ms-office.chartstyle+xml"/>
  <Override PartName="/ppt/charts/style27.xml" ContentType="application/vnd.ms-office.chartstyle+xml"/>
  <Override PartName="/ppt/charts/style28.xml" ContentType="application/vnd.ms-office.chartstyle+xml"/>
  <Override PartName="/ppt/charts/style29.xml" ContentType="application/vnd.ms-office.chartstyle+xml"/>
  <Override PartName="/ppt/charts/style31.xml" ContentType="application/vnd.ms-office.chartstyle+xml"/>
  <Override PartName="/ppt/charts/style32.xml" ContentType="application/vnd.ms-office.chartstyle+xml"/>
  <Override PartName="/ppt/charts/style33.xml" ContentType="application/vnd.ms-office.chartstyle+xml"/>
  <Override PartName="/ppt/charts/style34.xml" ContentType="application/vnd.ms-office.chartstyle+xml"/>
  <Override PartName="/ppt/charts/style36.xml" ContentType="application/vnd.ms-office.chartstyle+xml"/>
  <Override PartName="/ppt/charts/style37.xml" ContentType="application/vnd.ms-office.chartstyle+xml"/>
  <Override PartName="/ppt/charts/style38.xml" ContentType="application/vnd.ms-office.chartstyle+xml"/>
  <Override PartName="/ppt/charts/style39.xml" ContentType="application/vnd.ms-office.chartstyle+xml"/>
  <Override PartName="/ppt/charts/style43.xml" ContentType="application/vnd.ms-office.chartstyle+xml"/>
  <Override PartName="/ppt/charts/style44.xml" ContentType="application/vnd.ms-office.chartstyle+xml"/>
  <Override PartName="/ppt/charts/style50.xml" ContentType="application/vnd.ms-office.chartstyle+xml"/>
  <Override PartName="/ppt/charts/style51.xml" ContentType="application/vnd.ms-office.chartstyle+xml"/>
  <Override PartName="/ppt/charts/style52.xml" ContentType="application/vnd.ms-office.chartstyle+xml"/>
  <Override PartName="/ppt/charts/style53.xml" ContentType="application/vnd.ms-office.chartstyle+xml"/>
  <Override PartName="/ppt/charts/style54.xml" ContentType="application/vnd.ms-office.chartstyle+xml"/>
  <Override PartName="/ppt/charts/style6.xml" ContentType="application/vnd.ms-office.chartstyle+xml"/>
  <Override PartName="/ppt/charts/style66.xml" ContentType="application/vnd.ms-office.chartstyle+xml"/>
  <Override PartName="/ppt/charts/style67.xml" ContentType="application/vnd.ms-office.chartstyle+xml"/>
  <Override PartName="/ppt/charts/style68.xml" ContentType="application/vnd.ms-office.chartstyle+xml"/>
  <Override PartName="/ppt/charts/style69.xml" ContentType="application/vnd.ms-office.chartstyle+xml"/>
  <Override PartName="/ppt/charts/style7.xml" ContentType="application/vnd.ms-office.chartstyle+xml"/>
  <Override PartName="/ppt/charts/style70.xml" ContentType="application/vnd.ms-office.chartstyle+xml"/>
  <Override PartName="/ppt/charts/style71.xml" ContentType="application/vnd.ms-office.chartstyle+xml"/>
  <Override PartName="/ppt/charts/style72.xml" ContentType="application/vnd.ms-office.chartstyle+xml"/>
  <Override PartName="/ppt/charts/style73.xml" ContentType="application/vnd.ms-office.chartstyle+xml"/>
  <Override PartName="/ppt/charts/style74.xml" ContentType="application/vnd.ms-office.chartstyle+xml"/>
  <Override PartName="/ppt/charts/style75.xml" ContentType="application/vnd.ms-office.chartstyle+xml"/>
  <Override PartName="/ppt/charts/style76.xml" ContentType="application/vnd.ms-office.chartstyle+xml"/>
  <Override PartName="/ppt/charts/style78.xml" ContentType="application/vnd.ms-office.chartstyle+xml"/>
  <Override PartName="/ppt/charts/style79.xml" ContentType="application/vnd.ms-office.chartstyle+xml"/>
  <Override PartName="/ppt/charts/style8.xml" ContentType="application/vnd.ms-office.chartstyle+xml"/>
  <Override PartName="/ppt/charts/style80.xml" ContentType="application/vnd.ms-office.chartstyle+xml"/>
  <Override PartName="/ppt/charts/style81.xml" ContentType="application/vnd.ms-office.chartstyle+xml"/>
  <Override PartName="/ppt/charts/style83.xml" ContentType="application/vnd.ms-office.chartstyle+xml"/>
  <Override PartName="/ppt/charts/style84.xml" ContentType="application/vnd.ms-office.chartstyle+xml"/>
  <Override PartName="/ppt/charts/style85.xml" ContentType="application/vnd.ms-office.chartstyle+xml"/>
  <Override PartName="/ppt/charts/style86.xml" ContentType="application/vnd.ms-office.chartstyle+xml"/>
  <Override PartName="/ppt/charts/style9.xml" ContentType="application/vnd.ms-office.chartstyle+xml"/>
  <Override PartName="/ppt/charts/style90.xml" ContentType="application/vnd.ms-office.chartstyle+xml"/>
  <Override PartName="/ppt/charts/style91.xml" ContentType="application/vnd.ms-office.chartstyle+xml"/>
  <Override PartName="/ppt/charts/style97.xml" ContentType="application/vnd.ms-office.chartstyle+xml"/>
  <Override PartName="/ppt/charts/style98.xml" ContentType="application/vnd.ms-office.chartstyle+xml"/>
  <Override PartName="/ppt/charts/style99.xml" ContentType="application/vnd.ms-office.chartstyle+xml"/>
  <Override PartName="/ppt/drawings/drawing1.xml" ContentType="application/vnd.openxmlformats-officedocument.drawingml.chartshapes+xml"/>
  <Override PartName="/ppt/drawings/drawing10.xml" ContentType="application/vnd.openxmlformats-officedocument.drawingml.chartshapes+xml"/>
  <Override PartName="/ppt/drawings/drawing100.xml" ContentType="application/vnd.openxmlformats-officedocument.drawingml.chartshapes+xml"/>
  <Override PartName="/ppt/drawings/drawing101.xml" ContentType="application/vnd.openxmlformats-officedocument.drawingml.chartshapes+xml"/>
  <Override PartName="/ppt/drawings/drawing102.xml" ContentType="application/vnd.openxmlformats-officedocument.drawingml.chartshapes+xml"/>
  <Override PartName="/ppt/drawings/drawing103.xml" ContentType="application/vnd.openxmlformats-officedocument.drawingml.chartshapes+xml"/>
  <Override PartName="/ppt/drawings/drawing104.xml" ContentType="application/vnd.openxmlformats-officedocument.drawingml.chartshapes+xml"/>
  <Override PartName="/ppt/drawings/drawing105.xml" ContentType="application/vnd.openxmlformats-officedocument.drawingml.chartshapes+xml"/>
  <Override PartName="/ppt/drawings/drawing106.xml" ContentType="application/vnd.openxmlformats-officedocument.drawingml.chartshapes+xml"/>
  <Override PartName="/ppt/drawings/drawing108.xml" ContentType="application/vnd.openxmlformats-officedocument.drawingml.chartshapes+xml"/>
  <Override PartName="/ppt/drawings/drawing109.xml" ContentType="application/vnd.openxmlformats-officedocument.drawingml.chartshapes+xml"/>
  <Override PartName="/ppt/drawings/drawing11.xml" ContentType="application/vnd.openxmlformats-officedocument.drawingml.chartshapes+xml"/>
  <Override PartName="/ppt/drawings/drawing110.xml" ContentType="application/vnd.openxmlformats-officedocument.drawingml.chartshapes+xml"/>
  <Override PartName="/ppt/drawings/drawing111.xml" ContentType="application/vnd.openxmlformats-officedocument.drawingml.chartshapes+xml"/>
  <Override PartName="/ppt/drawings/drawing113.xml" ContentType="application/vnd.openxmlformats-officedocument.drawingml.chartshapes+xml"/>
  <Override PartName="/ppt/drawings/drawing114.xml" ContentType="application/vnd.openxmlformats-officedocument.drawingml.chartshapes+xml"/>
  <Override PartName="/ppt/drawings/drawing115.xml" ContentType="application/vnd.openxmlformats-officedocument.drawingml.chartshapes+xml"/>
  <Override PartName="/ppt/drawings/drawing116.xml" ContentType="application/vnd.openxmlformats-officedocument.drawingml.chartshapes+xml"/>
  <Override PartName="/ppt/drawings/drawing12.xml" ContentType="application/vnd.openxmlformats-officedocument.drawingml.chartshapes+xml"/>
  <Override PartName="/ppt/drawings/drawing120.xml" ContentType="application/vnd.openxmlformats-officedocument.drawingml.chartshapes+xml"/>
  <Override PartName="/ppt/drawings/drawing121.xml" ContentType="application/vnd.openxmlformats-officedocument.drawingml.chartshapes+xml"/>
  <Override PartName="/ppt/drawings/drawing127.xml" ContentType="application/vnd.openxmlformats-officedocument.drawingml.chartshapes+xml"/>
  <Override PartName="/ppt/drawings/drawing128.xml" ContentType="application/vnd.openxmlformats-officedocument.drawingml.chartshapes+xml"/>
  <Override PartName="/ppt/drawings/drawing129.xml" ContentType="application/vnd.openxmlformats-officedocument.drawingml.chartshapes+xml"/>
  <Override PartName="/ppt/drawings/drawing130.xml" ContentType="application/vnd.openxmlformats-officedocument.drawingml.chartshapes+xml"/>
  <Override PartName="/ppt/drawings/drawing131.xml" ContentType="application/vnd.openxmlformats-officedocument.drawingml.chartshapes+xml"/>
  <Override PartName="/ppt/drawings/drawing14.xml" ContentType="application/vnd.openxmlformats-officedocument.drawingml.chartshapes+xml"/>
  <Override PartName="/ppt/drawings/drawing15.xml" ContentType="application/vnd.openxmlformats-officedocument.drawingml.chartshapes+xml"/>
  <Override PartName="/ppt/drawings/drawing16.xml" ContentType="application/vnd.openxmlformats-officedocument.drawingml.chartshapes+xml"/>
  <Override PartName="/ppt/drawings/drawing17.xml" ContentType="application/vnd.openxmlformats-officedocument.drawingml.chartshapes+xml"/>
  <Override PartName="/ppt/drawings/drawing19.xml" ContentType="application/vnd.openxmlformats-officedocument.drawingml.chartshapes+xml"/>
  <Override PartName="/ppt/drawings/drawing2.xml" ContentType="application/vnd.openxmlformats-officedocument.drawingml.chartshapes+xml"/>
  <Override PartName="/ppt/drawings/drawing20.xml" ContentType="application/vnd.openxmlformats-officedocument.drawingml.chartshapes+xml"/>
  <Override PartName="/ppt/drawings/drawing21.xml" ContentType="application/vnd.openxmlformats-officedocument.drawingml.chartshapes+xml"/>
  <Override PartName="/ppt/drawings/drawing22.xml" ContentType="application/vnd.openxmlformats-officedocument.drawingml.chartshapes+xml"/>
  <Override PartName="/ppt/drawings/drawing26.xml" ContentType="application/vnd.openxmlformats-officedocument.drawingml.chartshapes+xml"/>
  <Override PartName="/ppt/drawings/drawing27.xml" ContentType="application/vnd.openxmlformats-officedocument.drawingml.chartshapes+xml"/>
  <Override PartName="/ppt/drawings/drawing3.xml" ContentType="application/vnd.openxmlformats-officedocument.drawingml.chartshapes+xml"/>
  <Override PartName="/ppt/drawings/drawing33.xml" ContentType="application/vnd.openxmlformats-officedocument.drawingml.chartshapes+xml"/>
  <Override PartName="/ppt/drawings/drawing34.xml" ContentType="application/vnd.openxmlformats-officedocument.drawingml.chartshapes+xml"/>
  <Override PartName="/ppt/drawings/drawing35.xml" ContentType="application/vnd.openxmlformats-officedocument.drawingml.chartshapes+xml"/>
  <Override PartName="/ppt/drawings/drawing36.xml" ContentType="application/vnd.openxmlformats-officedocument.drawingml.chartshapes+xml"/>
  <Override PartName="/ppt/drawings/drawing37.xml" ContentType="application/vnd.openxmlformats-officedocument.drawingml.chartshapes+xml"/>
  <Override PartName="/ppt/drawings/drawing4.xml" ContentType="application/vnd.openxmlformats-officedocument.drawingml.chartshapes+xml"/>
  <Override PartName="/ppt/drawings/drawing49.xml" ContentType="application/vnd.openxmlformats-officedocument.drawingml.chartshapes+xml"/>
  <Override PartName="/ppt/drawings/drawing5.xml" ContentType="application/vnd.openxmlformats-officedocument.drawingml.chartshapes+xml"/>
  <Override PartName="/ppt/drawings/drawing50.xml" ContentType="application/vnd.openxmlformats-officedocument.drawingml.chartshapes+xml"/>
  <Override PartName="/ppt/drawings/drawing51.xml" ContentType="application/vnd.openxmlformats-officedocument.drawingml.chartshapes+xml"/>
  <Override PartName="/ppt/drawings/drawing52.xml" ContentType="application/vnd.openxmlformats-officedocument.drawingml.chartshapes+xml"/>
  <Override PartName="/ppt/drawings/drawing53.xml" ContentType="application/vnd.openxmlformats-officedocument.drawingml.chartshapes+xml"/>
  <Override PartName="/ppt/drawings/drawing54.xml" ContentType="application/vnd.openxmlformats-officedocument.drawingml.chartshapes+xml"/>
  <Override PartName="/ppt/drawings/drawing55.xml" ContentType="application/vnd.openxmlformats-officedocument.drawingml.chartshapes+xml"/>
  <Override PartName="/ppt/drawings/drawing56.xml" ContentType="application/vnd.openxmlformats-officedocument.drawingml.chartshapes+xml"/>
  <Override PartName="/ppt/drawings/drawing57.xml" ContentType="application/vnd.openxmlformats-officedocument.drawingml.chartshapes+xml"/>
  <Override PartName="/ppt/drawings/drawing58.xml" ContentType="application/vnd.openxmlformats-officedocument.drawingml.chartshapes+xml"/>
  <Override PartName="/ppt/drawings/drawing59.xml" ContentType="application/vnd.openxmlformats-officedocument.drawingml.chartshapes+xml"/>
  <Override PartName="/ppt/drawings/drawing6.xml" ContentType="application/vnd.openxmlformats-officedocument.drawingml.chartshapes+xml"/>
  <Override PartName="/ppt/drawings/drawing61.xml" ContentType="application/vnd.openxmlformats-officedocument.drawingml.chartshapes+xml"/>
  <Override PartName="/ppt/drawings/drawing62.xml" ContentType="application/vnd.openxmlformats-officedocument.drawingml.chartshapes+xml"/>
  <Override PartName="/ppt/drawings/drawing63.xml" ContentType="application/vnd.openxmlformats-officedocument.drawingml.chartshapes+xml"/>
  <Override PartName="/ppt/drawings/drawing64.xml" ContentType="application/vnd.openxmlformats-officedocument.drawingml.chartshapes+xml"/>
  <Override PartName="/ppt/drawings/drawing66.xml" ContentType="application/vnd.openxmlformats-officedocument.drawingml.chartshapes+xml"/>
  <Override PartName="/ppt/drawings/drawing67.xml" ContentType="application/vnd.openxmlformats-officedocument.drawingml.chartshapes+xml"/>
  <Override PartName="/ppt/drawings/drawing68.xml" ContentType="application/vnd.openxmlformats-officedocument.drawingml.chartshapes+xml"/>
  <Override PartName="/ppt/drawings/drawing69.xml" ContentType="application/vnd.openxmlformats-officedocument.drawingml.chartshapes+xml"/>
  <Override PartName="/ppt/drawings/drawing7.xml" ContentType="application/vnd.openxmlformats-officedocument.drawingml.chartshapes+xml"/>
  <Override PartName="/ppt/drawings/drawing73.xml" ContentType="application/vnd.openxmlformats-officedocument.drawingml.chartshapes+xml"/>
  <Override PartName="/ppt/drawings/drawing74.xml" ContentType="application/vnd.openxmlformats-officedocument.drawingml.chartshapes+xml"/>
  <Override PartName="/ppt/drawings/drawing8.xml" ContentType="application/vnd.openxmlformats-officedocument.drawingml.chartshapes+xml"/>
  <Override PartName="/ppt/drawings/drawing80.xml" ContentType="application/vnd.openxmlformats-officedocument.drawingml.chartshapes+xml"/>
  <Override PartName="/ppt/drawings/drawing81.xml" ContentType="application/vnd.openxmlformats-officedocument.drawingml.chartshapes+xml"/>
  <Override PartName="/ppt/drawings/drawing82.xml" ContentType="application/vnd.openxmlformats-officedocument.drawingml.chartshapes+xml"/>
  <Override PartName="/ppt/drawings/drawing83.xml" ContentType="application/vnd.openxmlformats-officedocument.drawingml.chartshapes+xml"/>
  <Override PartName="/ppt/drawings/drawing84.xml" ContentType="application/vnd.openxmlformats-officedocument.drawingml.chartshapes+xml"/>
  <Override PartName="/ppt/drawings/drawing9.xml" ContentType="application/vnd.openxmlformats-officedocument.drawingml.chartshapes+xml"/>
  <Override PartName="/ppt/drawings/drawing96.xml" ContentType="application/vnd.openxmlformats-officedocument.drawingml.chartshapes+xml"/>
  <Override PartName="/ppt/drawings/drawing97.xml" ContentType="application/vnd.openxmlformats-officedocument.drawingml.chartshapes+xml"/>
  <Override PartName="/ppt/drawings/drawing98.xml" ContentType="application/vnd.openxmlformats-officedocument.drawingml.chartshapes+xml"/>
  <Override PartName="/ppt/drawings/drawing99.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2.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5.xml" ContentType="application/vnd.openxmlformats-officedocument.presentationml.notesSlide+xml"/>
  <Override PartName="/ppt/notesSlides/notesSlide57.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1.xml" ContentType="application/vnd.openxmlformats-officedocument.presentationml.slide+xml"/>
  <Override PartName="/ppt/slides/slide43.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0.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804" r:id="rId1"/>
  </p:sldMasterIdLst>
  <p:notesMasterIdLst>
    <p:notesMasterId r:id="rId87"/>
  </p:notesMasterIdLst>
  <p:sldIdLst>
    <p:sldId id="256" r:id="rId2"/>
    <p:sldId id="268" r:id="rId3"/>
    <p:sldId id="269" r:id="rId4"/>
    <p:sldId id="270" r:id="rId5"/>
    <p:sldId id="637" r:id="rId6"/>
    <p:sldId id="646" r:id="rId8"/>
    <p:sldId id="602" r:id="rId9"/>
    <p:sldId id="603" r:id="rId10"/>
    <p:sldId id="645" r:id="rId12"/>
    <p:sldId id="538" r:id="rId13"/>
    <p:sldId id="276" r:id="rId15"/>
    <p:sldId id="605" r:id="rId16"/>
    <p:sldId id="606" r:id="rId17"/>
    <p:sldId id="364" r:id="rId19"/>
    <p:sldId id="541" r:id="rId20"/>
    <p:sldId id="280" r:id="rId21"/>
    <p:sldId id="543" r:id="rId23"/>
    <p:sldId id="545" r:id="rId25"/>
    <p:sldId id="547" r:id="rId27"/>
    <p:sldId id="550" r:id="rId30"/>
    <p:sldId id="551" r:id="rId31"/>
    <p:sldId id="555" r:id="rId36"/>
    <p:sldId id="651" r:id="rId37"/>
    <p:sldId id="652" r:id="rId38"/>
    <p:sldId id="654" r:id="rId40"/>
    <p:sldId id="656" r:id="rId42"/>
    <p:sldId id="658" r:id="rId44"/>
    <p:sldId id="661" r:id="rId47"/>
    <p:sldId id="662" r:id="rId48"/>
    <p:sldId id="365" r:id="rId53"/>
    <p:sldId id="571" r:id="rId54"/>
    <p:sldId id="572" r:id="rId55"/>
    <p:sldId id="574" r:id="rId57"/>
    <p:sldId id="576" r:id="rId59"/>
    <p:sldId id="578" r:id="rId61"/>
    <p:sldId id="581" r:id="rId64"/>
    <p:sldId id="582" r:id="rId65"/>
  </p:sldIdLst>
  <p:sldSz cx="10691813" cy="7559675"/>
  <p:notesSz cx="6858000" cy="9144000"/>
  <p:embeddedFontLst>
    <p:embeddedFont>
      <p:font typeface="Arial Black" panose="020B0604020202020204" pitchFamily="34" charset="0"/>
      <p:bold r:id="rId88"/>
    </p:embeddedFont>
  </p:embeddedFontLst>
  <p:defaultTextStyle>
    <a:defPPr>
      <a:defRPr lang="sv-SE"/>
    </a:defPPr>
    <a:lvl1pPr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520700" indent="-63500"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1041400" indent="-127000"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563688" indent="-192088"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2084388" indent="-255588" algn="l" defTabSz="1041400"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336" userDrawn="1">
          <p15:clr>
            <a:srgbClr val="A4A3A4"/>
          </p15:clr>
        </p15:guide>
        <p15:guide id="2" pos="33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B54B"/>
    <a:srgbClr val="C02200"/>
    <a:srgbClr val="C84108"/>
    <a:srgbClr val="EA5900"/>
    <a:srgbClr val="EF955A"/>
    <a:srgbClr val="EFCBA7"/>
    <a:srgbClr val="F9DFBA"/>
    <a:srgbClr val="B73A05"/>
    <a:srgbClr val="385722"/>
    <a:srgbClr val="3B95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202B0CA-FC54-4496-8BCA-5EF66A818D29}" styleName="Mörkt forma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93D81CF-94F2-401A-BA57-92F5A7B2D0C5}" styleName="Mellanmörkt format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3" autoAdjust="0"/>
    <p:restoredTop sz="95680"/>
  </p:normalViewPr>
  <p:slideViewPr>
    <p:cSldViewPr snapToGrid="0" snapToObjects="1">
      <p:cViewPr varScale="1">
        <p:scale>
          <a:sx n="184" d="100"/>
          <a:sy n="184" d="100"/>
        </p:scale>
        <p:origin x="216" y="424"/>
      </p:cViewPr>
      <p:guideLst>
        <p:guide orient="horz" pos="2336"/>
        <p:guide pos="33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4" d="100"/>
          <a:sy n="154" d="100"/>
        </p:scale>
        <p:origin x="4408"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2" Type="http://schemas.openxmlformats.org/officeDocument/2006/relationships/slide" Target="slides/slide11.xml"/><Relationship Id="rId13" Type="http://schemas.openxmlformats.org/officeDocument/2006/relationships/slide" Target="slides/slide12.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3" Type="http://schemas.openxmlformats.org/officeDocument/2006/relationships/slide" Target="slides/slide22.xml"/><Relationship Id="rId25" Type="http://schemas.openxmlformats.org/officeDocument/2006/relationships/slide" Target="slides/slide24.xml"/><Relationship Id="rId27" Type="http://schemas.openxmlformats.org/officeDocument/2006/relationships/slide" Target="slides/slide26.xml"/><Relationship Id="rId30" Type="http://schemas.openxmlformats.org/officeDocument/2006/relationships/slide" Target="slides/slide29.xml"/><Relationship Id="rId31" Type="http://schemas.openxmlformats.org/officeDocument/2006/relationships/slide" Target="slides/slide30.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40" Type="http://schemas.openxmlformats.org/officeDocument/2006/relationships/slide" Target="slides/slide39.xml"/><Relationship Id="rId42" Type="http://schemas.openxmlformats.org/officeDocument/2006/relationships/slide" Target="slides/slide41.xml"/><Relationship Id="rId44" Type="http://schemas.openxmlformats.org/officeDocument/2006/relationships/slide" Target="slides/slide43.xml"/><Relationship Id="rId47" Type="http://schemas.openxmlformats.org/officeDocument/2006/relationships/slide" Target="slides/slide46.xml"/><Relationship Id="rId48" Type="http://schemas.openxmlformats.org/officeDocument/2006/relationships/slide" Target="slides/slide47.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7" Type="http://schemas.openxmlformats.org/officeDocument/2006/relationships/slide" Target="slides/slide56.xml"/><Relationship Id="rId59" Type="http://schemas.openxmlformats.org/officeDocument/2006/relationships/slide" Target="slides/slide58.xml"/><Relationship Id="rId61" Type="http://schemas.openxmlformats.org/officeDocument/2006/relationships/slide" Target="slides/slide60.xml"/><Relationship Id="rId64" Type="http://schemas.openxmlformats.org/officeDocument/2006/relationships/slide" Target="slides/slide63.xml"/><Relationship Id="rId65" Type="http://schemas.openxmlformats.org/officeDocument/2006/relationships/slide" Target="slides/slide64.xml"/><Relationship Id="rId87" Type="http://schemas.openxmlformats.org/officeDocument/2006/relationships/notesMaster" Target="notesMasters/notesMaster1.xml"/><Relationship Id="rId88" Type="http://schemas.openxmlformats.org/officeDocument/2006/relationships/font" Target="fonts/font1.fntdata"/><Relationship Id="rId89" Type="http://schemas.openxmlformats.org/officeDocument/2006/relationships/presProps" Target="presProps.xml"/><Relationship Id="rId90" Type="http://schemas.openxmlformats.org/officeDocument/2006/relationships/viewProps" Target="viewProps.xml"/><Relationship Id="rId91" Type="http://schemas.openxmlformats.org/officeDocument/2006/relationships/theme" Target="theme/theme1.xml"/><Relationship Id="rId9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themeOverride" Target="../theme/themeOverride1.xml"/><Relationship Id="rId4" Type="http://schemas.openxmlformats.org/officeDocument/2006/relationships/package" Target="../embeddings/Microsoft_Excel-kalkylblad.xlsx"/><Relationship Id="rId5"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kalkylblad9.xlsx"/></Relationships>
</file>

<file path=ppt/charts/_rels/chart100.xml.rels><?xml version='1.0' encoding='UTF-8' standalone='yes'?>
<Relationships xmlns="http://schemas.openxmlformats.org/package/2006/relationships"><Relationship Id="rId1" Type="http://schemas.microsoft.com/office/2011/relationships/chartStyle" Target="style100.xml"/><Relationship Id="rId2" Type="http://schemas.microsoft.com/office/2011/relationships/chartColorStyle" Target="colors100.xml"/><Relationship Id="rId3" Type="http://schemas.openxmlformats.org/officeDocument/2006/relationships/package" Target="../embeddings/Microsoft_Excel-kalkylblad99.xlsx"/><Relationship Id="rId4" Type="http://schemas.openxmlformats.org/officeDocument/2006/relationships/chartUserShapes" Target="../drawings/drawing83.xml"/></Relationships>
</file>

<file path=ppt/charts/_rels/chart101.xml.rels><?xml version='1.0' encoding='UTF-8' standalone='yes'?>
<Relationships xmlns="http://schemas.openxmlformats.org/package/2006/relationships"><Relationship Id="rId1" Type="http://schemas.microsoft.com/office/2011/relationships/chartStyle" Target="style101.xml"/><Relationship Id="rId2" Type="http://schemas.microsoft.com/office/2011/relationships/chartColorStyle" Target="colors101.xml"/><Relationship Id="rId3" Type="http://schemas.openxmlformats.org/officeDocument/2006/relationships/package" Target="../embeddings/Microsoft_Excel-kalkylblad100.xlsx"/><Relationship Id="rId4" Type="http://schemas.openxmlformats.org/officeDocument/2006/relationships/chartUserShapes" Target="../drawings/drawing84.xml"/></Relationships>
</file>

<file path=ppt/charts/_rels/chart113.xml.rels><?xml version='1.0' encoding='UTF-8' standalone='yes'?>
<Relationships xmlns="http://schemas.openxmlformats.org/package/2006/relationships"><Relationship Id="rId1" Type="http://schemas.microsoft.com/office/2011/relationships/chartStyle" Target="style113.xml"/><Relationship Id="rId2" Type="http://schemas.microsoft.com/office/2011/relationships/chartColorStyle" Target="colors113.xml"/><Relationship Id="rId3" Type="http://schemas.openxmlformats.org/officeDocument/2006/relationships/package" Target="../embeddings/Microsoft_Excel-kalkylblad112.xlsx"/><Relationship Id="rId4" Type="http://schemas.openxmlformats.org/officeDocument/2006/relationships/chartUserShapes" Target="../drawings/drawing96.xml"/></Relationships>
</file>

<file path=ppt/charts/_rels/chart114.xml.rels><?xml version='1.0' encoding='UTF-8' standalone='yes'?>
<Relationships xmlns="http://schemas.openxmlformats.org/package/2006/relationships"><Relationship Id="rId1" Type="http://schemas.microsoft.com/office/2011/relationships/chartStyle" Target="style114.xml"/><Relationship Id="rId2" Type="http://schemas.microsoft.com/office/2011/relationships/chartColorStyle" Target="colors114.xml"/><Relationship Id="rId3" Type="http://schemas.openxmlformats.org/officeDocument/2006/relationships/package" Target="../embeddings/Microsoft_Excel-kalkylblad113.xlsx"/><Relationship Id="rId4" Type="http://schemas.openxmlformats.org/officeDocument/2006/relationships/chartUserShapes" Target="../drawings/drawing97.xml"/></Relationships>
</file>

<file path=ppt/charts/_rels/chart115.xml.rels><?xml version='1.0' encoding='UTF-8' standalone='yes'?>
<Relationships xmlns="http://schemas.openxmlformats.org/package/2006/relationships"><Relationship Id="rId1" Type="http://schemas.microsoft.com/office/2011/relationships/chartStyle" Target="style115.xml"/><Relationship Id="rId2" Type="http://schemas.microsoft.com/office/2011/relationships/chartColorStyle" Target="colors115.xml"/><Relationship Id="rId3" Type="http://schemas.openxmlformats.org/officeDocument/2006/relationships/package" Target="../embeddings/Microsoft_Excel-kalkylblad114.xlsx"/><Relationship Id="rId4" Type="http://schemas.openxmlformats.org/officeDocument/2006/relationships/chartUserShapes" Target="../drawings/drawing98.xml"/></Relationships>
</file>

<file path=ppt/charts/_rels/chart116.xml.rels><?xml version='1.0' encoding='UTF-8' standalone='yes'?>
<Relationships xmlns="http://schemas.openxmlformats.org/package/2006/relationships"><Relationship Id="rId1" Type="http://schemas.microsoft.com/office/2011/relationships/chartStyle" Target="style116.xml"/><Relationship Id="rId2" Type="http://schemas.microsoft.com/office/2011/relationships/chartColorStyle" Target="colors116.xml"/><Relationship Id="rId3" Type="http://schemas.openxmlformats.org/officeDocument/2006/relationships/package" Target="../embeddings/Microsoft_Excel-kalkylblad115.xlsx"/><Relationship Id="rId4" Type="http://schemas.openxmlformats.org/officeDocument/2006/relationships/chartUserShapes" Target="../drawings/drawing99.xml"/></Relationships>
</file>

<file path=ppt/charts/_rels/chart117.xml.rels><?xml version='1.0' encoding='UTF-8' standalone='yes'?>
<Relationships xmlns="http://schemas.openxmlformats.org/package/2006/relationships"><Relationship Id="rId1" Type="http://schemas.microsoft.com/office/2011/relationships/chartStyle" Target="style117.xml"/><Relationship Id="rId2" Type="http://schemas.microsoft.com/office/2011/relationships/chartColorStyle" Target="colors117.xml"/><Relationship Id="rId3" Type="http://schemas.openxmlformats.org/officeDocument/2006/relationships/package" Target="../embeddings/Microsoft_Excel-kalkylblad116.xlsx"/><Relationship Id="rId4" Type="http://schemas.openxmlformats.org/officeDocument/2006/relationships/chartUserShapes" Target="../drawings/drawing100.xml"/></Relationships>
</file>

<file path=ppt/charts/_rels/chart118.xml.rels><?xml version='1.0' encoding='UTF-8' standalone='yes'?>
<Relationships xmlns="http://schemas.openxmlformats.org/package/2006/relationships"><Relationship Id="rId1" Type="http://schemas.microsoft.com/office/2011/relationships/chartStyle" Target="style118.xml"/><Relationship Id="rId2" Type="http://schemas.microsoft.com/office/2011/relationships/chartColorStyle" Target="colors118.xml"/><Relationship Id="rId3" Type="http://schemas.openxmlformats.org/officeDocument/2006/relationships/package" Target="../embeddings/Microsoft_Excel-kalkylblad117.xlsx"/><Relationship Id="rId4" Type="http://schemas.openxmlformats.org/officeDocument/2006/relationships/chartUserShapes" Target="../drawings/drawing101.xml"/></Relationships>
</file>

<file path=ppt/charts/_rels/chart119.xml.rels><?xml version='1.0' encoding='UTF-8' standalone='yes'?>
<Relationships xmlns="http://schemas.openxmlformats.org/package/2006/relationships"><Relationship Id="rId1" Type="http://schemas.microsoft.com/office/2011/relationships/chartStyle" Target="style119.xml"/><Relationship Id="rId2" Type="http://schemas.microsoft.com/office/2011/relationships/chartColorStyle" Target="colors119.xml"/><Relationship Id="rId3" Type="http://schemas.openxmlformats.org/officeDocument/2006/relationships/package" Target="../embeddings/Microsoft_Excel-kalkylblad118.xlsx"/><Relationship Id="rId4" Type="http://schemas.openxmlformats.org/officeDocument/2006/relationships/chartUserShapes" Target="../drawings/drawing102.xml"/></Relationships>
</file>

<file path=ppt/charts/_rels/chart12.xml.rels><?xml version='1.0' encoding='UTF-8' standalone='yes'?>
<Relationships xmlns="http://schemas.openxmlformats.org/package/2006/relationships"><Relationship Id="rId1" Type="http://schemas.microsoft.com/office/2011/relationships/chartStyle" Target="style12.xml"/><Relationship Id="rId2" Type="http://schemas.microsoft.com/office/2011/relationships/chartColorStyle" Target="colors12.xml"/><Relationship Id="rId3" Type="http://schemas.openxmlformats.org/officeDocument/2006/relationships/package" Target="../embeddings/Microsoft_Excel-kalkylblad11.xlsx"/></Relationships>
</file>

<file path=ppt/charts/_rels/chart120.xml.rels><?xml version='1.0' encoding='UTF-8' standalone='yes'?>
<Relationships xmlns="http://schemas.openxmlformats.org/package/2006/relationships"><Relationship Id="rId1" Type="http://schemas.microsoft.com/office/2011/relationships/chartStyle" Target="style120.xml"/><Relationship Id="rId2" Type="http://schemas.microsoft.com/office/2011/relationships/chartColorStyle" Target="colors120.xml"/><Relationship Id="rId3" Type="http://schemas.openxmlformats.org/officeDocument/2006/relationships/package" Target="../embeddings/Microsoft_Excel-kalkylblad119.xlsx"/><Relationship Id="rId4" Type="http://schemas.openxmlformats.org/officeDocument/2006/relationships/chartUserShapes" Target="../drawings/drawing103.xml"/></Relationships>
</file>

<file path=ppt/charts/_rels/chart121.xml.rels><?xml version='1.0' encoding='UTF-8' standalone='yes'?>
<Relationships xmlns="http://schemas.openxmlformats.org/package/2006/relationships"><Relationship Id="rId1" Type="http://schemas.microsoft.com/office/2011/relationships/chartStyle" Target="style121.xml"/><Relationship Id="rId2" Type="http://schemas.microsoft.com/office/2011/relationships/chartColorStyle" Target="colors121.xml"/><Relationship Id="rId3" Type="http://schemas.openxmlformats.org/officeDocument/2006/relationships/package" Target="../embeddings/Microsoft_Excel-kalkylblad120.xlsx"/><Relationship Id="rId4" Type="http://schemas.openxmlformats.org/officeDocument/2006/relationships/chartUserShapes" Target="../drawings/drawing104.xml"/></Relationships>
</file>

<file path=ppt/charts/_rels/chart122.xml.rels><?xml version='1.0' encoding='UTF-8' standalone='yes'?>
<Relationships xmlns="http://schemas.openxmlformats.org/package/2006/relationships"><Relationship Id="rId1" Type="http://schemas.microsoft.com/office/2011/relationships/chartStyle" Target="style122.xml"/><Relationship Id="rId2" Type="http://schemas.microsoft.com/office/2011/relationships/chartColorStyle" Target="colors122.xml"/><Relationship Id="rId3" Type="http://schemas.openxmlformats.org/officeDocument/2006/relationships/package" Target="../embeddings/Microsoft_Excel-kalkylblad121.xlsx"/><Relationship Id="rId4" Type="http://schemas.openxmlformats.org/officeDocument/2006/relationships/chartUserShapes" Target="../drawings/drawing105.xml"/></Relationships>
</file>

<file path=ppt/charts/_rels/chart123.xml.rels><?xml version='1.0' encoding='UTF-8' standalone='yes'?>
<Relationships xmlns="http://schemas.openxmlformats.org/package/2006/relationships"><Relationship Id="rId1" Type="http://schemas.microsoft.com/office/2011/relationships/chartStyle" Target="style123.xml"/><Relationship Id="rId2" Type="http://schemas.microsoft.com/office/2011/relationships/chartColorStyle" Target="colors123.xml"/><Relationship Id="rId3" Type="http://schemas.openxmlformats.org/officeDocument/2006/relationships/package" Target="../embeddings/Microsoft_Excel-kalkylblad122.xlsx"/><Relationship Id="rId4" Type="http://schemas.openxmlformats.org/officeDocument/2006/relationships/chartUserShapes" Target="../drawings/drawing106.xml"/></Relationships>
</file>

<file path=ppt/charts/_rels/chart125.xml.rels><?xml version='1.0' encoding='UTF-8' standalone='yes'?>
<Relationships xmlns="http://schemas.openxmlformats.org/package/2006/relationships"><Relationship Id="rId1" Type="http://schemas.microsoft.com/office/2011/relationships/chartStyle" Target="style125.xml"/><Relationship Id="rId2" Type="http://schemas.microsoft.com/office/2011/relationships/chartColorStyle" Target="colors125.xml"/><Relationship Id="rId3" Type="http://schemas.openxmlformats.org/officeDocument/2006/relationships/package" Target="../embeddings/Microsoft_Excel-kalkylblad124.xlsx"/><Relationship Id="rId4" Type="http://schemas.openxmlformats.org/officeDocument/2006/relationships/chartUserShapes" Target="../drawings/drawing108.xml"/></Relationships>
</file>

<file path=ppt/charts/_rels/chart126.xml.rels><?xml version='1.0' encoding='UTF-8' standalone='yes'?>
<Relationships xmlns="http://schemas.openxmlformats.org/package/2006/relationships"><Relationship Id="rId1" Type="http://schemas.microsoft.com/office/2011/relationships/chartStyle" Target="style126.xml"/><Relationship Id="rId2" Type="http://schemas.microsoft.com/office/2011/relationships/chartColorStyle" Target="colors126.xml"/><Relationship Id="rId3" Type="http://schemas.openxmlformats.org/officeDocument/2006/relationships/package" Target="../embeddings/Microsoft_Excel-kalkylblad125.xlsx"/><Relationship Id="rId4" Type="http://schemas.openxmlformats.org/officeDocument/2006/relationships/chartUserShapes" Target="../drawings/drawing109.xml"/></Relationships>
</file>

<file path=ppt/charts/_rels/chart127.xml.rels><?xml version='1.0' encoding='UTF-8' standalone='yes'?>
<Relationships xmlns="http://schemas.openxmlformats.org/package/2006/relationships"><Relationship Id="rId1" Type="http://schemas.microsoft.com/office/2011/relationships/chartStyle" Target="style127.xml"/><Relationship Id="rId2" Type="http://schemas.microsoft.com/office/2011/relationships/chartColorStyle" Target="colors127.xml"/><Relationship Id="rId3" Type="http://schemas.openxmlformats.org/officeDocument/2006/relationships/package" Target="../embeddings/Microsoft_Excel-kalkylblad126.xlsx"/><Relationship Id="rId4" Type="http://schemas.openxmlformats.org/officeDocument/2006/relationships/chartUserShapes" Target="../drawings/drawing110.xml"/></Relationships>
</file>

<file path=ppt/charts/_rels/chart128.xml.rels><?xml version='1.0' encoding='UTF-8' standalone='yes'?>
<Relationships xmlns="http://schemas.openxmlformats.org/package/2006/relationships"><Relationship Id="rId1" Type="http://schemas.microsoft.com/office/2011/relationships/chartStyle" Target="style128.xml"/><Relationship Id="rId2" Type="http://schemas.microsoft.com/office/2011/relationships/chartColorStyle" Target="colors128.xml"/><Relationship Id="rId3" Type="http://schemas.openxmlformats.org/officeDocument/2006/relationships/package" Target="../embeddings/Microsoft_Excel-kalkylblad127.xlsx"/><Relationship Id="rId4" Type="http://schemas.openxmlformats.org/officeDocument/2006/relationships/chartUserShapes" Target="../drawings/drawing111.xml"/></Relationships>
</file>

<file path=ppt/charts/_rels/chart13.xml.rels><?xml version='1.0' encoding='UTF-8' standalone='yes'?>
<Relationships xmlns="http://schemas.openxmlformats.org/package/2006/relationships"><Relationship Id="rId1" Type="http://schemas.microsoft.com/office/2011/relationships/chartStyle" Target="style13.xml"/><Relationship Id="rId2" Type="http://schemas.microsoft.com/office/2011/relationships/chartColorStyle" Target="colors13.xml"/><Relationship Id="rId3" Type="http://schemas.openxmlformats.org/officeDocument/2006/relationships/package" Target="../embeddings/Microsoft_Excel-kalkylblad12.xlsx"/></Relationships>
</file>

<file path=ppt/charts/_rels/chart130.xml.rels><?xml version='1.0' encoding='UTF-8' standalone='yes'?>
<Relationships xmlns="http://schemas.openxmlformats.org/package/2006/relationships"><Relationship Id="rId1" Type="http://schemas.microsoft.com/office/2011/relationships/chartStyle" Target="style130.xml"/><Relationship Id="rId2" Type="http://schemas.microsoft.com/office/2011/relationships/chartColorStyle" Target="colors130.xml"/><Relationship Id="rId3" Type="http://schemas.openxmlformats.org/officeDocument/2006/relationships/package" Target="../embeddings/Microsoft_Excel-kalkylblad129.xlsx"/><Relationship Id="rId4" Type="http://schemas.openxmlformats.org/officeDocument/2006/relationships/chartUserShapes" Target="../drawings/drawing113.xml"/></Relationships>
</file>

<file path=ppt/charts/_rels/chart131.xml.rels><?xml version='1.0' encoding='UTF-8' standalone='yes'?>
<Relationships xmlns="http://schemas.openxmlformats.org/package/2006/relationships"><Relationship Id="rId1" Type="http://schemas.microsoft.com/office/2011/relationships/chartStyle" Target="style131.xml"/><Relationship Id="rId2" Type="http://schemas.microsoft.com/office/2011/relationships/chartColorStyle" Target="colors131.xml"/><Relationship Id="rId3" Type="http://schemas.openxmlformats.org/officeDocument/2006/relationships/package" Target="../embeddings/Microsoft_Excel-kalkylblad130.xlsx"/><Relationship Id="rId4" Type="http://schemas.openxmlformats.org/officeDocument/2006/relationships/chartUserShapes" Target="../drawings/drawing114.xml"/></Relationships>
</file>

<file path=ppt/charts/_rels/chart132.xml.rels><?xml version='1.0' encoding='UTF-8' standalone='yes'?>
<Relationships xmlns="http://schemas.openxmlformats.org/package/2006/relationships"><Relationship Id="rId1" Type="http://schemas.microsoft.com/office/2011/relationships/chartStyle" Target="style132.xml"/><Relationship Id="rId2" Type="http://schemas.microsoft.com/office/2011/relationships/chartColorStyle" Target="colors132.xml"/><Relationship Id="rId3" Type="http://schemas.openxmlformats.org/officeDocument/2006/relationships/package" Target="../embeddings/Microsoft_Excel-kalkylblad131.xlsx"/><Relationship Id="rId4" Type="http://schemas.openxmlformats.org/officeDocument/2006/relationships/chartUserShapes" Target="../drawings/drawing115.xml"/></Relationships>
</file>

<file path=ppt/charts/_rels/chart133.xml.rels><?xml version='1.0' encoding='UTF-8' standalone='yes'?>
<Relationships xmlns="http://schemas.openxmlformats.org/package/2006/relationships"><Relationship Id="rId1" Type="http://schemas.microsoft.com/office/2011/relationships/chartStyle" Target="style133.xml"/><Relationship Id="rId2" Type="http://schemas.microsoft.com/office/2011/relationships/chartColorStyle" Target="colors133.xml"/><Relationship Id="rId3" Type="http://schemas.openxmlformats.org/officeDocument/2006/relationships/package" Target="../embeddings/Microsoft_Excel-kalkylblad132.xlsx"/><Relationship Id="rId4" Type="http://schemas.openxmlformats.org/officeDocument/2006/relationships/chartUserShapes" Target="../drawings/drawing116.xml"/></Relationships>
</file>

<file path=ppt/charts/_rels/chart137.xml.rels><?xml version='1.0' encoding='UTF-8' standalone='yes'?>
<Relationships xmlns="http://schemas.openxmlformats.org/package/2006/relationships"><Relationship Id="rId1" Type="http://schemas.microsoft.com/office/2011/relationships/chartStyle" Target="style137.xml"/><Relationship Id="rId2" Type="http://schemas.microsoft.com/office/2011/relationships/chartColorStyle" Target="colors137.xml"/><Relationship Id="rId3" Type="http://schemas.openxmlformats.org/officeDocument/2006/relationships/package" Target="../embeddings/Microsoft_Excel-kalkylblad136.xlsx"/><Relationship Id="rId4" Type="http://schemas.openxmlformats.org/officeDocument/2006/relationships/chartUserShapes" Target="../drawings/drawing120.xml"/></Relationships>
</file>

<file path=ppt/charts/_rels/chart138.xml.rels><?xml version='1.0' encoding='UTF-8' standalone='yes'?>
<Relationships xmlns="http://schemas.openxmlformats.org/package/2006/relationships"><Relationship Id="rId1" Type="http://schemas.microsoft.com/office/2011/relationships/chartStyle" Target="style138.xml"/><Relationship Id="rId2" Type="http://schemas.microsoft.com/office/2011/relationships/chartColorStyle" Target="colors138.xml"/><Relationship Id="rId3" Type="http://schemas.openxmlformats.org/officeDocument/2006/relationships/package" Target="../embeddings/Microsoft_Excel-kalkylblad137.xlsx"/><Relationship Id="rId4" Type="http://schemas.openxmlformats.org/officeDocument/2006/relationships/chartUserShapes" Target="../drawings/drawing121.xml"/></Relationships>
</file>

<file path=ppt/charts/_rels/chart144.xml.rels><?xml version='1.0' encoding='UTF-8' standalone='yes'?>
<Relationships xmlns="http://schemas.openxmlformats.org/package/2006/relationships"><Relationship Id="rId1" Type="http://schemas.microsoft.com/office/2011/relationships/chartStyle" Target="style144.xml"/><Relationship Id="rId2" Type="http://schemas.microsoft.com/office/2011/relationships/chartColorStyle" Target="colors144.xml"/><Relationship Id="rId3" Type="http://schemas.openxmlformats.org/officeDocument/2006/relationships/package" Target="../embeddings/Microsoft_Excel-kalkylblad143.xlsx"/><Relationship Id="rId4" Type="http://schemas.openxmlformats.org/officeDocument/2006/relationships/chartUserShapes" Target="../drawings/drawing127.xml"/></Relationships>
</file>

<file path=ppt/charts/_rels/chart145.xml.rels><?xml version='1.0' encoding='UTF-8' standalone='yes'?>
<Relationships xmlns="http://schemas.openxmlformats.org/package/2006/relationships"><Relationship Id="rId1" Type="http://schemas.microsoft.com/office/2011/relationships/chartStyle" Target="style145.xml"/><Relationship Id="rId2" Type="http://schemas.microsoft.com/office/2011/relationships/chartColorStyle" Target="colors145.xml"/><Relationship Id="rId3" Type="http://schemas.openxmlformats.org/officeDocument/2006/relationships/package" Target="../embeddings/Microsoft_Excel-kalkylblad144.xlsx"/><Relationship Id="rId4" Type="http://schemas.openxmlformats.org/officeDocument/2006/relationships/chartUserShapes" Target="../drawings/drawing128.xml"/></Relationships>
</file>

<file path=ppt/charts/_rels/chart146.xml.rels><?xml version='1.0' encoding='UTF-8' standalone='yes'?>
<Relationships xmlns="http://schemas.openxmlformats.org/package/2006/relationships"><Relationship Id="rId1" Type="http://schemas.microsoft.com/office/2011/relationships/chartStyle" Target="style146.xml"/><Relationship Id="rId2" Type="http://schemas.microsoft.com/office/2011/relationships/chartColorStyle" Target="colors146.xml"/><Relationship Id="rId3" Type="http://schemas.openxmlformats.org/officeDocument/2006/relationships/package" Target="../embeddings/Microsoft_Excel-kalkylblad145.xlsx"/><Relationship Id="rId4" Type="http://schemas.openxmlformats.org/officeDocument/2006/relationships/chartUserShapes" Target="../drawings/drawing129.xml"/></Relationships>
</file>

<file path=ppt/charts/_rels/chart147.xml.rels><?xml version='1.0' encoding='UTF-8' standalone='yes'?>
<Relationships xmlns="http://schemas.openxmlformats.org/package/2006/relationships"><Relationship Id="rId1" Type="http://schemas.microsoft.com/office/2011/relationships/chartStyle" Target="style147.xml"/><Relationship Id="rId2" Type="http://schemas.microsoft.com/office/2011/relationships/chartColorStyle" Target="colors147.xml"/><Relationship Id="rId3" Type="http://schemas.openxmlformats.org/officeDocument/2006/relationships/package" Target="../embeddings/Microsoft_Excel-kalkylblad146.xlsx"/><Relationship Id="rId4" Type="http://schemas.openxmlformats.org/officeDocument/2006/relationships/chartUserShapes" Target="../drawings/drawing130.xml"/></Relationships>
</file>

<file path=ppt/charts/_rels/chart148.xml.rels><?xml version='1.0' encoding='UTF-8' standalone='yes'?>
<Relationships xmlns="http://schemas.openxmlformats.org/package/2006/relationships"><Relationship Id="rId1" Type="http://schemas.microsoft.com/office/2011/relationships/chartStyle" Target="style148.xml"/><Relationship Id="rId2" Type="http://schemas.microsoft.com/office/2011/relationships/chartColorStyle" Target="colors148.xml"/><Relationship Id="rId3" Type="http://schemas.openxmlformats.org/officeDocument/2006/relationships/package" Target="../embeddings/Microsoft_Excel-kalkylblad147.xlsx"/><Relationship Id="rId4" Type="http://schemas.openxmlformats.org/officeDocument/2006/relationships/chartUserShapes" Target="../drawings/drawing131.xml"/></Relationships>
</file>

<file path=ppt/charts/_rels/chart15.xml.rels><?xml version='1.0' encoding='UTF-8' standalone='yes'?>
<Relationships xmlns="http://schemas.openxmlformats.org/package/2006/relationships"><Relationship Id="rId1" Type="http://schemas.microsoft.com/office/2011/relationships/chartStyle" Target="style15.xml"/><Relationship Id="rId2" Type="http://schemas.microsoft.com/office/2011/relationships/chartColorStyle" Target="colors15.xml"/><Relationship Id="rId3" Type="http://schemas.openxmlformats.org/officeDocument/2006/relationships/package" Target="../embeddings/Microsoft_Excel-kalkylblad14.xlsx"/></Relationships>
</file>

<file path=ppt/charts/_rels/chart16.xml.rels><?xml version='1.0' encoding='UTF-8' standalone='yes'?>
<Relationships xmlns="http://schemas.openxmlformats.org/package/2006/relationships"><Relationship Id="rId1" Type="http://schemas.microsoft.com/office/2011/relationships/chartStyle" Target="style16.xml"/><Relationship Id="rId2" Type="http://schemas.microsoft.com/office/2011/relationships/chartColorStyle" Target="colors16.xml"/><Relationship Id="rId3" Type="http://schemas.openxmlformats.org/officeDocument/2006/relationships/package" Target="../embeddings/Microsoft_Excel-kalkylblad15.xlsx"/></Relationships>
</file>

<file path=ppt/charts/_rels/chart17.xml.rels><?xml version='1.0' encoding='UTF-8' standalone='yes'?>
<Relationships xmlns="http://schemas.openxmlformats.org/package/2006/relationships"><Relationship Id="rId1" Type="http://schemas.microsoft.com/office/2011/relationships/chartStyle" Target="style17.xml"/><Relationship Id="rId2" Type="http://schemas.microsoft.com/office/2011/relationships/chartColorStyle" Target="colors17.xml"/><Relationship Id="rId3" Type="http://schemas.openxmlformats.org/officeDocument/2006/relationships/package" Target="../embeddings/Microsoft_Excel-kalkylblad16.xlsx"/></Relationships>
</file>

<file path=ppt/charts/_rels/chart19.xml.rels><?xml version='1.0' encoding='UTF-8' standalone='yes'?>
<Relationships xmlns="http://schemas.openxmlformats.org/package/2006/relationships"><Relationship Id="rId1" Type="http://schemas.microsoft.com/office/2011/relationships/chartStyle" Target="style19.xml"/><Relationship Id="rId2" Type="http://schemas.microsoft.com/office/2011/relationships/chartColorStyle" Target="colors19.xml"/><Relationship Id="rId3" Type="http://schemas.openxmlformats.org/officeDocument/2006/relationships/package" Target="../embeddings/Microsoft_Excel-kalkylblad18.xlsx"/><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themeOverride" Target="../theme/themeOverride2.xml"/><Relationship Id="rId4" Type="http://schemas.openxmlformats.org/officeDocument/2006/relationships/package" Target="../embeddings/Microsoft_Excel-kalkylblad1.xlsx"/></Relationships>
</file>

<file path=ppt/charts/_rels/chart20.xml.rels><?xml version='1.0' encoding='UTF-8' standalone='yes'?>
<Relationships xmlns="http://schemas.openxmlformats.org/package/2006/relationships"><Relationship Id="rId1" Type="http://schemas.microsoft.com/office/2011/relationships/chartStyle" Target="style20.xml"/><Relationship Id="rId2" Type="http://schemas.microsoft.com/office/2011/relationships/chartColorStyle" Target="colors20.xml"/><Relationship Id="rId3" Type="http://schemas.openxmlformats.org/officeDocument/2006/relationships/package" Target="../embeddings/Microsoft_Excel-kalkylblad19.xlsx"/><Relationship Id="rId4" Type="http://schemas.openxmlformats.org/officeDocument/2006/relationships/chartUserShapes" Target="../drawings/drawing3.xml"/></Relationships>
</file>

<file path=ppt/charts/_rels/chart21.xml.rels><?xml version='1.0' encoding='UTF-8' standalone='yes'?>
<Relationships xmlns="http://schemas.openxmlformats.org/package/2006/relationships"><Relationship Id="rId1" Type="http://schemas.microsoft.com/office/2011/relationships/chartStyle" Target="style21.xml"/><Relationship Id="rId2" Type="http://schemas.microsoft.com/office/2011/relationships/chartColorStyle" Target="colors21.xml"/><Relationship Id="rId3" Type="http://schemas.openxmlformats.org/officeDocument/2006/relationships/package" Target="../embeddings/Microsoft_Excel-kalkylblad20.xlsx"/><Relationship Id="rId4" Type="http://schemas.openxmlformats.org/officeDocument/2006/relationships/chartUserShapes" Target="../drawings/drawing4.xml"/></Relationships>
</file>

<file path=ppt/charts/_rels/chart22.xml.rels><?xml version='1.0' encoding='UTF-8' standalone='yes'?>
<Relationships xmlns="http://schemas.openxmlformats.org/package/2006/relationships"><Relationship Id="rId1" Type="http://schemas.microsoft.com/office/2011/relationships/chartStyle" Target="style22.xml"/><Relationship Id="rId2" Type="http://schemas.microsoft.com/office/2011/relationships/chartColorStyle" Target="colors22.xml"/><Relationship Id="rId3" Type="http://schemas.openxmlformats.org/officeDocument/2006/relationships/package" Target="../embeddings/Microsoft_Excel-kalkylblad21.xlsx"/><Relationship Id="rId4" Type="http://schemas.openxmlformats.org/officeDocument/2006/relationships/chartUserShapes" Target="../drawings/drawing5.xml"/></Relationships>
</file>

<file path=ppt/charts/_rels/chart23.xml.rels><?xml version='1.0' encoding='UTF-8' standalone='yes'?>
<Relationships xmlns="http://schemas.openxmlformats.org/package/2006/relationships"><Relationship Id="rId1" Type="http://schemas.microsoft.com/office/2011/relationships/chartStyle" Target="style23.xml"/><Relationship Id="rId2" Type="http://schemas.microsoft.com/office/2011/relationships/chartColorStyle" Target="colors23.xml"/><Relationship Id="rId3" Type="http://schemas.openxmlformats.org/officeDocument/2006/relationships/package" Target="../embeddings/Microsoft_Excel-kalkylblad22.xlsx"/><Relationship Id="rId4" Type="http://schemas.openxmlformats.org/officeDocument/2006/relationships/chartUserShapes" Target="../drawings/drawing6.xml"/></Relationships>
</file>

<file path=ppt/charts/_rels/chart24.xml.rels><?xml version='1.0' encoding='UTF-8' standalone='yes'?>
<Relationships xmlns="http://schemas.openxmlformats.org/package/2006/relationships"><Relationship Id="rId1" Type="http://schemas.microsoft.com/office/2011/relationships/chartStyle" Target="style24.xml"/><Relationship Id="rId2" Type="http://schemas.microsoft.com/office/2011/relationships/chartColorStyle" Target="colors24.xml"/><Relationship Id="rId3" Type="http://schemas.openxmlformats.org/officeDocument/2006/relationships/package" Target="../embeddings/Microsoft_Excel-kalkylblad23.xlsx"/><Relationship Id="rId4" Type="http://schemas.openxmlformats.org/officeDocument/2006/relationships/chartUserShapes" Target="../drawings/drawing7.xml"/></Relationships>
</file>

<file path=ppt/charts/_rels/chart25.xml.rels><?xml version='1.0' encoding='UTF-8' standalone='yes'?>
<Relationships xmlns="http://schemas.openxmlformats.org/package/2006/relationships"><Relationship Id="rId1" Type="http://schemas.microsoft.com/office/2011/relationships/chartStyle" Target="style25.xml"/><Relationship Id="rId2" Type="http://schemas.microsoft.com/office/2011/relationships/chartColorStyle" Target="colors25.xml"/><Relationship Id="rId3" Type="http://schemas.openxmlformats.org/officeDocument/2006/relationships/package" Target="../embeddings/Microsoft_Excel-kalkylblad24.xlsx"/><Relationship Id="rId4" Type="http://schemas.openxmlformats.org/officeDocument/2006/relationships/chartUserShapes" Target="../drawings/drawing8.xml"/></Relationships>
</file>

<file path=ppt/charts/_rels/chart26.xml.rels><?xml version='1.0' encoding='UTF-8' standalone='yes'?>
<Relationships xmlns="http://schemas.openxmlformats.org/package/2006/relationships"><Relationship Id="rId1" Type="http://schemas.microsoft.com/office/2011/relationships/chartStyle" Target="style26.xml"/><Relationship Id="rId2" Type="http://schemas.microsoft.com/office/2011/relationships/chartColorStyle" Target="colors26.xml"/><Relationship Id="rId3" Type="http://schemas.openxmlformats.org/officeDocument/2006/relationships/package" Target="../embeddings/Microsoft_Excel-kalkylblad25.xlsx"/><Relationship Id="rId4" Type="http://schemas.openxmlformats.org/officeDocument/2006/relationships/chartUserShapes" Target="../drawings/drawing9.xml"/></Relationships>
</file>

<file path=ppt/charts/_rels/chart27.xml.rels><?xml version='1.0' encoding='UTF-8' standalone='yes'?>
<Relationships xmlns="http://schemas.openxmlformats.org/package/2006/relationships"><Relationship Id="rId1" Type="http://schemas.microsoft.com/office/2011/relationships/chartStyle" Target="style27.xml"/><Relationship Id="rId2" Type="http://schemas.microsoft.com/office/2011/relationships/chartColorStyle" Target="colors27.xml"/><Relationship Id="rId3" Type="http://schemas.openxmlformats.org/officeDocument/2006/relationships/package" Target="../embeddings/Microsoft_Excel-kalkylblad26.xlsx"/><Relationship Id="rId4" Type="http://schemas.openxmlformats.org/officeDocument/2006/relationships/chartUserShapes" Target="../drawings/drawing10.xml"/></Relationships>
</file>

<file path=ppt/charts/_rels/chart28.xml.rels><?xml version='1.0' encoding='UTF-8' standalone='yes'?>
<Relationships xmlns="http://schemas.openxmlformats.org/package/2006/relationships"><Relationship Id="rId1" Type="http://schemas.microsoft.com/office/2011/relationships/chartStyle" Target="style28.xml"/><Relationship Id="rId2" Type="http://schemas.microsoft.com/office/2011/relationships/chartColorStyle" Target="colors28.xml"/><Relationship Id="rId3" Type="http://schemas.openxmlformats.org/officeDocument/2006/relationships/package" Target="../embeddings/Microsoft_Excel-kalkylblad27.xlsx"/><Relationship Id="rId4" Type="http://schemas.openxmlformats.org/officeDocument/2006/relationships/chartUserShapes" Target="../drawings/drawing11.xml"/></Relationships>
</file>

<file path=ppt/charts/_rels/chart29.xml.rels><?xml version='1.0' encoding='UTF-8' standalone='yes'?>
<Relationships xmlns="http://schemas.openxmlformats.org/package/2006/relationships"><Relationship Id="rId1" Type="http://schemas.microsoft.com/office/2011/relationships/chartStyle" Target="style29.xml"/><Relationship Id="rId2" Type="http://schemas.microsoft.com/office/2011/relationships/chartColorStyle" Target="colors29.xml"/><Relationship Id="rId3" Type="http://schemas.openxmlformats.org/officeDocument/2006/relationships/package" Target="../embeddings/Microsoft_Excel-kalkylblad28.xlsx"/><Relationship Id="rId4" Type="http://schemas.openxmlformats.org/officeDocument/2006/relationships/chartUserShapes" Target="../drawings/drawing12.xml"/></Relationships>
</file>

<file path=ppt/charts/_rels/chart31.xml.rels><?xml version='1.0' encoding='UTF-8' standalone='yes'?>
<Relationships xmlns="http://schemas.openxmlformats.org/package/2006/relationships"><Relationship Id="rId1" Type="http://schemas.microsoft.com/office/2011/relationships/chartStyle" Target="style31.xml"/><Relationship Id="rId2" Type="http://schemas.microsoft.com/office/2011/relationships/chartColorStyle" Target="colors31.xml"/><Relationship Id="rId3" Type="http://schemas.openxmlformats.org/officeDocument/2006/relationships/package" Target="../embeddings/Microsoft_Excel-kalkylblad30.xlsx"/><Relationship Id="rId4" Type="http://schemas.openxmlformats.org/officeDocument/2006/relationships/chartUserShapes" Target="../drawings/drawing14.xml"/></Relationships>
</file>

<file path=ppt/charts/_rels/chart32.xml.rels><?xml version='1.0' encoding='UTF-8' standalone='yes'?>
<Relationships xmlns="http://schemas.openxmlformats.org/package/2006/relationships"><Relationship Id="rId1" Type="http://schemas.microsoft.com/office/2011/relationships/chartStyle" Target="style32.xml"/><Relationship Id="rId2" Type="http://schemas.microsoft.com/office/2011/relationships/chartColorStyle" Target="colors32.xml"/><Relationship Id="rId3" Type="http://schemas.openxmlformats.org/officeDocument/2006/relationships/package" Target="../embeddings/Microsoft_Excel-kalkylblad31.xlsx"/><Relationship Id="rId4" Type="http://schemas.openxmlformats.org/officeDocument/2006/relationships/chartUserShapes" Target="../drawings/drawing15.xml"/></Relationships>
</file>

<file path=ppt/charts/_rels/chart33.xml.rels><?xml version='1.0' encoding='UTF-8' standalone='yes'?>
<Relationships xmlns="http://schemas.openxmlformats.org/package/2006/relationships"><Relationship Id="rId1" Type="http://schemas.microsoft.com/office/2011/relationships/chartStyle" Target="style33.xml"/><Relationship Id="rId2" Type="http://schemas.microsoft.com/office/2011/relationships/chartColorStyle" Target="colors33.xml"/><Relationship Id="rId3" Type="http://schemas.openxmlformats.org/officeDocument/2006/relationships/package" Target="../embeddings/Microsoft_Excel-kalkylblad32.xlsx"/><Relationship Id="rId4" Type="http://schemas.openxmlformats.org/officeDocument/2006/relationships/chartUserShapes" Target="../drawings/drawing16.xml"/></Relationships>
</file>

<file path=ppt/charts/_rels/chart34.xml.rels><?xml version='1.0' encoding='UTF-8' standalone='yes'?>
<Relationships xmlns="http://schemas.openxmlformats.org/package/2006/relationships"><Relationship Id="rId1" Type="http://schemas.microsoft.com/office/2011/relationships/chartStyle" Target="style34.xml"/><Relationship Id="rId2" Type="http://schemas.microsoft.com/office/2011/relationships/chartColorStyle" Target="colors34.xml"/><Relationship Id="rId3" Type="http://schemas.openxmlformats.org/officeDocument/2006/relationships/package" Target="../embeddings/Microsoft_Excel-kalkylblad33.xlsx"/><Relationship Id="rId4" Type="http://schemas.openxmlformats.org/officeDocument/2006/relationships/chartUserShapes" Target="../drawings/drawing17.xml"/></Relationships>
</file>

<file path=ppt/charts/_rels/chart36.xml.rels><?xml version='1.0' encoding='UTF-8' standalone='yes'?>
<Relationships xmlns="http://schemas.openxmlformats.org/package/2006/relationships"><Relationship Id="rId1" Type="http://schemas.microsoft.com/office/2011/relationships/chartStyle" Target="style36.xml"/><Relationship Id="rId2" Type="http://schemas.microsoft.com/office/2011/relationships/chartColorStyle" Target="colors36.xml"/><Relationship Id="rId3" Type="http://schemas.openxmlformats.org/officeDocument/2006/relationships/package" Target="../embeddings/Microsoft_Excel-kalkylblad35.xlsx"/><Relationship Id="rId4" Type="http://schemas.openxmlformats.org/officeDocument/2006/relationships/chartUserShapes" Target="../drawings/drawing19.xml"/></Relationships>
</file>

<file path=ppt/charts/_rels/chart37.xml.rels><?xml version='1.0' encoding='UTF-8' standalone='yes'?>
<Relationships xmlns="http://schemas.openxmlformats.org/package/2006/relationships"><Relationship Id="rId1" Type="http://schemas.microsoft.com/office/2011/relationships/chartStyle" Target="style37.xml"/><Relationship Id="rId2" Type="http://schemas.microsoft.com/office/2011/relationships/chartColorStyle" Target="colors37.xml"/><Relationship Id="rId3" Type="http://schemas.openxmlformats.org/officeDocument/2006/relationships/package" Target="../embeddings/Microsoft_Excel-kalkylblad36.xlsx"/><Relationship Id="rId4" Type="http://schemas.openxmlformats.org/officeDocument/2006/relationships/chartUserShapes" Target="../drawings/drawing20.xml"/></Relationships>
</file>

<file path=ppt/charts/_rels/chart38.xml.rels><?xml version='1.0' encoding='UTF-8' standalone='yes'?>
<Relationships xmlns="http://schemas.openxmlformats.org/package/2006/relationships"><Relationship Id="rId1" Type="http://schemas.microsoft.com/office/2011/relationships/chartStyle" Target="style38.xml"/><Relationship Id="rId2" Type="http://schemas.microsoft.com/office/2011/relationships/chartColorStyle" Target="colors38.xml"/><Relationship Id="rId3" Type="http://schemas.openxmlformats.org/officeDocument/2006/relationships/package" Target="../embeddings/Microsoft_Excel-kalkylblad37.xlsx"/><Relationship Id="rId4" Type="http://schemas.openxmlformats.org/officeDocument/2006/relationships/chartUserShapes" Target="../drawings/drawing21.xml"/></Relationships>
</file>

<file path=ppt/charts/_rels/chart39.xml.rels><?xml version='1.0' encoding='UTF-8' standalone='yes'?>
<Relationships xmlns="http://schemas.openxmlformats.org/package/2006/relationships"><Relationship Id="rId1" Type="http://schemas.microsoft.com/office/2011/relationships/chartStyle" Target="style39.xml"/><Relationship Id="rId2" Type="http://schemas.microsoft.com/office/2011/relationships/chartColorStyle" Target="colors39.xml"/><Relationship Id="rId3" Type="http://schemas.openxmlformats.org/officeDocument/2006/relationships/package" Target="../embeddings/Microsoft_Excel-kalkylblad38.xlsx"/><Relationship Id="rId4" Type="http://schemas.openxmlformats.org/officeDocument/2006/relationships/chartUserShapes" Target="../drawings/drawing22.xml"/></Relationships>
</file>

<file path=ppt/charts/_rels/chart43.xml.rels><?xml version='1.0' encoding='UTF-8' standalone='yes'?>
<Relationships xmlns="http://schemas.openxmlformats.org/package/2006/relationships"><Relationship Id="rId1" Type="http://schemas.microsoft.com/office/2011/relationships/chartStyle" Target="style43.xml"/><Relationship Id="rId2" Type="http://schemas.microsoft.com/office/2011/relationships/chartColorStyle" Target="colors43.xml"/><Relationship Id="rId3" Type="http://schemas.openxmlformats.org/officeDocument/2006/relationships/package" Target="../embeddings/Microsoft_Excel-kalkylblad42.xlsx"/><Relationship Id="rId4" Type="http://schemas.openxmlformats.org/officeDocument/2006/relationships/chartUserShapes" Target="../drawings/drawing26.xml"/></Relationships>
</file>

<file path=ppt/charts/_rels/chart44.xml.rels><?xml version='1.0' encoding='UTF-8' standalone='yes'?>
<Relationships xmlns="http://schemas.openxmlformats.org/package/2006/relationships"><Relationship Id="rId1" Type="http://schemas.microsoft.com/office/2011/relationships/chartStyle" Target="style44.xml"/><Relationship Id="rId2" Type="http://schemas.microsoft.com/office/2011/relationships/chartColorStyle" Target="colors44.xml"/><Relationship Id="rId3" Type="http://schemas.openxmlformats.org/officeDocument/2006/relationships/package" Target="../embeddings/Microsoft_Excel-kalkylblad43.xlsx"/><Relationship Id="rId4" Type="http://schemas.openxmlformats.org/officeDocument/2006/relationships/chartUserShapes" Target="../drawings/drawing27.xml"/></Relationships>
</file>

<file path=ppt/charts/_rels/chart50.xml.rels><?xml version='1.0' encoding='UTF-8' standalone='yes'?>
<Relationships xmlns="http://schemas.openxmlformats.org/package/2006/relationships"><Relationship Id="rId1" Type="http://schemas.microsoft.com/office/2011/relationships/chartStyle" Target="style50.xml"/><Relationship Id="rId2" Type="http://schemas.microsoft.com/office/2011/relationships/chartColorStyle" Target="colors50.xml"/><Relationship Id="rId3" Type="http://schemas.openxmlformats.org/officeDocument/2006/relationships/package" Target="../embeddings/Microsoft_Excel-kalkylblad49.xlsx"/><Relationship Id="rId4" Type="http://schemas.openxmlformats.org/officeDocument/2006/relationships/chartUserShapes" Target="../drawings/drawing33.xml"/></Relationships>
</file>

<file path=ppt/charts/_rels/chart51.xml.rels><?xml version='1.0' encoding='UTF-8' standalone='yes'?>
<Relationships xmlns="http://schemas.openxmlformats.org/package/2006/relationships"><Relationship Id="rId1" Type="http://schemas.microsoft.com/office/2011/relationships/chartStyle" Target="style51.xml"/><Relationship Id="rId2" Type="http://schemas.microsoft.com/office/2011/relationships/chartColorStyle" Target="colors51.xml"/><Relationship Id="rId3" Type="http://schemas.openxmlformats.org/officeDocument/2006/relationships/package" Target="../embeddings/Microsoft_Excel-kalkylblad50.xlsx"/><Relationship Id="rId4" Type="http://schemas.openxmlformats.org/officeDocument/2006/relationships/chartUserShapes" Target="../drawings/drawing34.xml"/></Relationships>
</file>

<file path=ppt/charts/_rels/chart52.xml.rels><?xml version='1.0' encoding='UTF-8' standalone='yes'?>
<Relationships xmlns="http://schemas.openxmlformats.org/package/2006/relationships"><Relationship Id="rId1" Type="http://schemas.microsoft.com/office/2011/relationships/chartStyle" Target="style52.xml"/><Relationship Id="rId2" Type="http://schemas.microsoft.com/office/2011/relationships/chartColorStyle" Target="colors52.xml"/><Relationship Id="rId3" Type="http://schemas.openxmlformats.org/officeDocument/2006/relationships/package" Target="../embeddings/Microsoft_Excel-kalkylblad51.xlsx"/><Relationship Id="rId4" Type="http://schemas.openxmlformats.org/officeDocument/2006/relationships/chartUserShapes" Target="../drawings/drawing35.xml"/></Relationships>
</file>

<file path=ppt/charts/_rels/chart53.xml.rels><?xml version='1.0' encoding='UTF-8' standalone='yes'?>
<Relationships xmlns="http://schemas.openxmlformats.org/package/2006/relationships"><Relationship Id="rId1" Type="http://schemas.microsoft.com/office/2011/relationships/chartStyle" Target="style53.xml"/><Relationship Id="rId2" Type="http://schemas.microsoft.com/office/2011/relationships/chartColorStyle" Target="colors53.xml"/><Relationship Id="rId3" Type="http://schemas.openxmlformats.org/officeDocument/2006/relationships/package" Target="../embeddings/Microsoft_Excel-kalkylblad52.xlsx"/><Relationship Id="rId4" Type="http://schemas.openxmlformats.org/officeDocument/2006/relationships/chartUserShapes" Target="../drawings/drawing36.xml"/></Relationships>
</file>

<file path=ppt/charts/_rels/chart54.xml.rels><?xml version='1.0' encoding='UTF-8' standalone='yes'?>
<Relationships xmlns="http://schemas.openxmlformats.org/package/2006/relationships"><Relationship Id="rId1" Type="http://schemas.microsoft.com/office/2011/relationships/chartStyle" Target="style54.xml"/><Relationship Id="rId2" Type="http://schemas.microsoft.com/office/2011/relationships/chartColorStyle" Target="colors54.xml"/><Relationship Id="rId3" Type="http://schemas.openxmlformats.org/officeDocument/2006/relationships/package" Target="../embeddings/Microsoft_Excel-kalkylblad53.xlsx"/><Relationship Id="rId4" Type="http://schemas.openxmlformats.org/officeDocument/2006/relationships/chartUserShapes" Target="../drawings/drawing37.xml"/></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kalkylblad5.xlsx"/></Relationships>
</file>

<file path=ppt/charts/_rels/chart66.xml.rels><?xml version='1.0' encoding='UTF-8' standalone='yes'?>
<Relationships xmlns="http://schemas.openxmlformats.org/package/2006/relationships"><Relationship Id="rId1" Type="http://schemas.microsoft.com/office/2011/relationships/chartStyle" Target="style66.xml"/><Relationship Id="rId2" Type="http://schemas.microsoft.com/office/2011/relationships/chartColorStyle" Target="colors66.xml"/><Relationship Id="rId3" Type="http://schemas.openxmlformats.org/officeDocument/2006/relationships/package" Target="../embeddings/Microsoft_Excel-kalkylblad65.xlsx"/><Relationship Id="rId4" Type="http://schemas.openxmlformats.org/officeDocument/2006/relationships/chartUserShapes" Target="../drawings/drawing49.xml"/></Relationships>
</file>

<file path=ppt/charts/_rels/chart67.xml.rels><?xml version='1.0' encoding='UTF-8' standalone='yes'?>
<Relationships xmlns="http://schemas.openxmlformats.org/package/2006/relationships"><Relationship Id="rId1" Type="http://schemas.microsoft.com/office/2011/relationships/chartStyle" Target="style67.xml"/><Relationship Id="rId2" Type="http://schemas.microsoft.com/office/2011/relationships/chartColorStyle" Target="colors67.xml"/><Relationship Id="rId3" Type="http://schemas.openxmlformats.org/officeDocument/2006/relationships/package" Target="../embeddings/Microsoft_Excel-kalkylblad66.xlsx"/><Relationship Id="rId4" Type="http://schemas.openxmlformats.org/officeDocument/2006/relationships/chartUserShapes" Target="../drawings/drawing50.xml"/></Relationships>
</file>

<file path=ppt/charts/_rels/chart68.xml.rels><?xml version='1.0' encoding='UTF-8' standalone='yes'?>
<Relationships xmlns="http://schemas.openxmlformats.org/package/2006/relationships"><Relationship Id="rId1" Type="http://schemas.microsoft.com/office/2011/relationships/chartStyle" Target="style68.xml"/><Relationship Id="rId2" Type="http://schemas.microsoft.com/office/2011/relationships/chartColorStyle" Target="colors68.xml"/><Relationship Id="rId3" Type="http://schemas.openxmlformats.org/officeDocument/2006/relationships/package" Target="../embeddings/Microsoft_Excel-kalkylblad67.xlsx"/><Relationship Id="rId4" Type="http://schemas.openxmlformats.org/officeDocument/2006/relationships/chartUserShapes" Target="../drawings/drawing51.xml"/></Relationships>
</file>

<file path=ppt/charts/_rels/chart69.xml.rels><?xml version='1.0' encoding='UTF-8' standalone='yes'?>
<Relationships xmlns="http://schemas.openxmlformats.org/package/2006/relationships"><Relationship Id="rId1" Type="http://schemas.microsoft.com/office/2011/relationships/chartStyle" Target="style69.xml"/><Relationship Id="rId2" Type="http://schemas.microsoft.com/office/2011/relationships/chartColorStyle" Target="colors69.xml"/><Relationship Id="rId3" Type="http://schemas.openxmlformats.org/officeDocument/2006/relationships/package" Target="../embeddings/Microsoft_Excel-kalkylblad68.xlsx"/><Relationship Id="rId4" Type="http://schemas.openxmlformats.org/officeDocument/2006/relationships/chartUserShapes" Target="../drawings/drawing52.xml"/></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kalkylblad6.xlsx"/></Relationships>
</file>

<file path=ppt/charts/_rels/chart70.xml.rels><?xml version='1.0' encoding='UTF-8' standalone='yes'?>
<Relationships xmlns="http://schemas.openxmlformats.org/package/2006/relationships"><Relationship Id="rId1" Type="http://schemas.microsoft.com/office/2011/relationships/chartStyle" Target="style70.xml"/><Relationship Id="rId2" Type="http://schemas.microsoft.com/office/2011/relationships/chartColorStyle" Target="colors70.xml"/><Relationship Id="rId3" Type="http://schemas.openxmlformats.org/officeDocument/2006/relationships/package" Target="../embeddings/Microsoft_Excel-kalkylblad69.xlsx"/><Relationship Id="rId4" Type="http://schemas.openxmlformats.org/officeDocument/2006/relationships/chartUserShapes" Target="../drawings/drawing53.xml"/></Relationships>
</file>

<file path=ppt/charts/_rels/chart71.xml.rels><?xml version='1.0' encoding='UTF-8' standalone='yes'?>
<Relationships xmlns="http://schemas.openxmlformats.org/package/2006/relationships"><Relationship Id="rId1" Type="http://schemas.microsoft.com/office/2011/relationships/chartStyle" Target="style71.xml"/><Relationship Id="rId2" Type="http://schemas.microsoft.com/office/2011/relationships/chartColorStyle" Target="colors71.xml"/><Relationship Id="rId3" Type="http://schemas.openxmlformats.org/officeDocument/2006/relationships/package" Target="../embeddings/Microsoft_Excel-kalkylblad70.xlsx"/><Relationship Id="rId4" Type="http://schemas.openxmlformats.org/officeDocument/2006/relationships/chartUserShapes" Target="../drawings/drawing54.xml"/></Relationships>
</file>

<file path=ppt/charts/_rels/chart72.xml.rels><?xml version='1.0' encoding='UTF-8' standalone='yes'?>
<Relationships xmlns="http://schemas.openxmlformats.org/package/2006/relationships"><Relationship Id="rId1" Type="http://schemas.microsoft.com/office/2011/relationships/chartStyle" Target="style72.xml"/><Relationship Id="rId2" Type="http://schemas.microsoft.com/office/2011/relationships/chartColorStyle" Target="colors72.xml"/><Relationship Id="rId3" Type="http://schemas.openxmlformats.org/officeDocument/2006/relationships/package" Target="../embeddings/Microsoft_Excel-kalkylblad71.xlsx"/><Relationship Id="rId4" Type="http://schemas.openxmlformats.org/officeDocument/2006/relationships/chartUserShapes" Target="../drawings/drawing55.xml"/></Relationships>
</file>

<file path=ppt/charts/_rels/chart73.xml.rels><?xml version='1.0' encoding='UTF-8' standalone='yes'?>
<Relationships xmlns="http://schemas.openxmlformats.org/package/2006/relationships"><Relationship Id="rId1" Type="http://schemas.microsoft.com/office/2011/relationships/chartStyle" Target="style73.xml"/><Relationship Id="rId2" Type="http://schemas.microsoft.com/office/2011/relationships/chartColorStyle" Target="colors73.xml"/><Relationship Id="rId3" Type="http://schemas.openxmlformats.org/officeDocument/2006/relationships/package" Target="../embeddings/Microsoft_Excel-kalkylblad72.xlsx"/><Relationship Id="rId4" Type="http://schemas.openxmlformats.org/officeDocument/2006/relationships/chartUserShapes" Target="../drawings/drawing56.xml"/></Relationships>
</file>

<file path=ppt/charts/_rels/chart74.xml.rels><?xml version='1.0' encoding='UTF-8' standalone='yes'?>
<Relationships xmlns="http://schemas.openxmlformats.org/package/2006/relationships"><Relationship Id="rId1" Type="http://schemas.microsoft.com/office/2011/relationships/chartStyle" Target="style74.xml"/><Relationship Id="rId2" Type="http://schemas.microsoft.com/office/2011/relationships/chartColorStyle" Target="colors74.xml"/><Relationship Id="rId3" Type="http://schemas.openxmlformats.org/officeDocument/2006/relationships/package" Target="../embeddings/Microsoft_Excel-kalkylblad73.xlsx"/><Relationship Id="rId4" Type="http://schemas.openxmlformats.org/officeDocument/2006/relationships/chartUserShapes" Target="../drawings/drawing57.xml"/></Relationships>
</file>

<file path=ppt/charts/_rels/chart75.xml.rels><?xml version='1.0' encoding='UTF-8' standalone='yes'?>
<Relationships xmlns="http://schemas.openxmlformats.org/package/2006/relationships"><Relationship Id="rId1" Type="http://schemas.microsoft.com/office/2011/relationships/chartStyle" Target="style75.xml"/><Relationship Id="rId2" Type="http://schemas.microsoft.com/office/2011/relationships/chartColorStyle" Target="colors75.xml"/><Relationship Id="rId3" Type="http://schemas.openxmlformats.org/officeDocument/2006/relationships/package" Target="../embeddings/Microsoft_Excel-kalkylblad74.xlsx"/><Relationship Id="rId4" Type="http://schemas.openxmlformats.org/officeDocument/2006/relationships/chartUserShapes" Target="../drawings/drawing58.xml"/></Relationships>
</file>

<file path=ppt/charts/_rels/chart76.xml.rels><?xml version='1.0' encoding='UTF-8' standalone='yes'?>
<Relationships xmlns="http://schemas.openxmlformats.org/package/2006/relationships"><Relationship Id="rId1" Type="http://schemas.microsoft.com/office/2011/relationships/chartStyle" Target="style76.xml"/><Relationship Id="rId2" Type="http://schemas.microsoft.com/office/2011/relationships/chartColorStyle" Target="colors76.xml"/><Relationship Id="rId3" Type="http://schemas.openxmlformats.org/officeDocument/2006/relationships/package" Target="../embeddings/Microsoft_Excel-kalkylblad75.xlsx"/><Relationship Id="rId4" Type="http://schemas.openxmlformats.org/officeDocument/2006/relationships/chartUserShapes" Target="../drawings/drawing59.xml"/></Relationships>
</file>

<file path=ppt/charts/_rels/chart78.xml.rels><?xml version='1.0' encoding='UTF-8' standalone='yes'?>
<Relationships xmlns="http://schemas.openxmlformats.org/package/2006/relationships"><Relationship Id="rId1" Type="http://schemas.microsoft.com/office/2011/relationships/chartStyle" Target="style78.xml"/><Relationship Id="rId2" Type="http://schemas.microsoft.com/office/2011/relationships/chartColorStyle" Target="colors78.xml"/><Relationship Id="rId3" Type="http://schemas.openxmlformats.org/officeDocument/2006/relationships/package" Target="../embeddings/Microsoft_Excel-kalkylblad77.xlsx"/><Relationship Id="rId4" Type="http://schemas.openxmlformats.org/officeDocument/2006/relationships/chartUserShapes" Target="../drawings/drawing61.xml"/></Relationships>
</file>

<file path=ppt/charts/_rels/chart79.xml.rels><?xml version='1.0' encoding='UTF-8' standalone='yes'?>
<Relationships xmlns="http://schemas.openxmlformats.org/package/2006/relationships"><Relationship Id="rId1" Type="http://schemas.microsoft.com/office/2011/relationships/chartStyle" Target="style79.xml"/><Relationship Id="rId2" Type="http://schemas.microsoft.com/office/2011/relationships/chartColorStyle" Target="colors79.xml"/><Relationship Id="rId3" Type="http://schemas.openxmlformats.org/officeDocument/2006/relationships/package" Target="../embeddings/Microsoft_Excel-kalkylblad78.xlsx"/><Relationship Id="rId4" Type="http://schemas.openxmlformats.org/officeDocument/2006/relationships/chartUserShapes" Target="../drawings/drawing62.xml"/></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kalkylblad7.xlsx"/></Relationships>
</file>

<file path=ppt/charts/_rels/chart80.xml.rels><?xml version='1.0' encoding='UTF-8' standalone='yes'?>
<Relationships xmlns="http://schemas.openxmlformats.org/package/2006/relationships"><Relationship Id="rId1" Type="http://schemas.microsoft.com/office/2011/relationships/chartStyle" Target="style80.xml"/><Relationship Id="rId2" Type="http://schemas.microsoft.com/office/2011/relationships/chartColorStyle" Target="colors80.xml"/><Relationship Id="rId3" Type="http://schemas.openxmlformats.org/officeDocument/2006/relationships/package" Target="../embeddings/Microsoft_Excel-kalkylblad79.xlsx"/><Relationship Id="rId4" Type="http://schemas.openxmlformats.org/officeDocument/2006/relationships/chartUserShapes" Target="../drawings/drawing63.xml"/></Relationships>
</file>

<file path=ppt/charts/_rels/chart81.xml.rels><?xml version='1.0' encoding='UTF-8' standalone='yes'?>
<Relationships xmlns="http://schemas.openxmlformats.org/package/2006/relationships"><Relationship Id="rId1" Type="http://schemas.microsoft.com/office/2011/relationships/chartStyle" Target="style81.xml"/><Relationship Id="rId2" Type="http://schemas.microsoft.com/office/2011/relationships/chartColorStyle" Target="colors81.xml"/><Relationship Id="rId3" Type="http://schemas.openxmlformats.org/officeDocument/2006/relationships/package" Target="../embeddings/Microsoft_Excel-kalkylblad80.xlsx"/><Relationship Id="rId4" Type="http://schemas.openxmlformats.org/officeDocument/2006/relationships/chartUserShapes" Target="../drawings/drawing64.xml"/></Relationships>
</file>

<file path=ppt/charts/_rels/chart83.xml.rels><?xml version='1.0' encoding='UTF-8' standalone='yes'?>
<Relationships xmlns="http://schemas.openxmlformats.org/package/2006/relationships"><Relationship Id="rId1" Type="http://schemas.microsoft.com/office/2011/relationships/chartStyle" Target="style83.xml"/><Relationship Id="rId2" Type="http://schemas.microsoft.com/office/2011/relationships/chartColorStyle" Target="colors83.xml"/><Relationship Id="rId3" Type="http://schemas.openxmlformats.org/officeDocument/2006/relationships/package" Target="../embeddings/Microsoft_Excel-kalkylblad82.xlsx"/><Relationship Id="rId4" Type="http://schemas.openxmlformats.org/officeDocument/2006/relationships/chartUserShapes" Target="../drawings/drawing66.xml"/></Relationships>
</file>

<file path=ppt/charts/_rels/chart84.xml.rels><?xml version='1.0' encoding='UTF-8' standalone='yes'?>
<Relationships xmlns="http://schemas.openxmlformats.org/package/2006/relationships"><Relationship Id="rId1" Type="http://schemas.microsoft.com/office/2011/relationships/chartStyle" Target="style84.xml"/><Relationship Id="rId2" Type="http://schemas.microsoft.com/office/2011/relationships/chartColorStyle" Target="colors84.xml"/><Relationship Id="rId3" Type="http://schemas.openxmlformats.org/officeDocument/2006/relationships/package" Target="../embeddings/Microsoft_Excel-kalkylblad83.xlsx"/><Relationship Id="rId4" Type="http://schemas.openxmlformats.org/officeDocument/2006/relationships/chartUserShapes" Target="../drawings/drawing67.xml"/></Relationships>
</file>

<file path=ppt/charts/_rels/chart85.xml.rels><?xml version='1.0' encoding='UTF-8' standalone='yes'?>
<Relationships xmlns="http://schemas.openxmlformats.org/package/2006/relationships"><Relationship Id="rId1" Type="http://schemas.microsoft.com/office/2011/relationships/chartStyle" Target="style85.xml"/><Relationship Id="rId2" Type="http://schemas.microsoft.com/office/2011/relationships/chartColorStyle" Target="colors85.xml"/><Relationship Id="rId3" Type="http://schemas.openxmlformats.org/officeDocument/2006/relationships/package" Target="../embeddings/Microsoft_Excel-kalkylblad84.xlsx"/><Relationship Id="rId4" Type="http://schemas.openxmlformats.org/officeDocument/2006/relationships/chartUserShapes" Target="../drawings/drawing68.xml"/></Relationships>
</file>

<file path=ppt/charts/_rels/chart86.xml.rels><?xml version='1.0' encoding='UTF-8' standalone='yes'?>
<Relationships xmlns="http://schemas.openxmlformats.org/package/2006/relationships"><Relationship Id="rId1" Type="http://schemas.microsoft.com/office/2011/relationships/chartStyle" Target="style86.xml"/><Relationship Id="rId2" Type="http://schemas.microsoft.com/office/2011/relationships/chartColorStyle" Target="colors86.xml"/><Relationship Id="rId3" Type="http://schemas.openxmlformats.org/officeDocument/2006/relationships/package" Target="../embeddings/Microsoft_Excel-kalkylblad85.xlsx"/><Relationship Id="rId4" Type="http://schemas.openxmlformats.org/officeDocument/2006/relationships/chartUserShapes" Target="../drawings/drawing69.xml"/></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package" Target="../embeddings/Microsoft_Excel-kalkylblad8.xlsx"/></Relationships>
</file>

<file path=ppt/charts/_rels/chart90.xml.rels><?xml version='1.0' encoding='UTF-8' standalone='yes'?>
<Relationships xmlns="http://schemas.openxmlformats.org/package/2006/relationships"><Relationship Id="rId1" Type="http://schemas.microsoft.com/office/2011/relationships/chartStyle" Target="style90.xml"/><Relationship Id="rId2" Type="http://schemas.microsoft.com/office/2011/relationships/chartColorStyle" Target="colors90.xml"/><Relationship Id="rId3" Type="http://schemas.openxmlformats.org/officeDocument/2006/relationships/package" Target="../embeddings/Microsoft_Excel-kalkylblad89.xlsx"/><Relationship Id="rId4" Type="http://schemas.openxmlformats.org/officeDocument/2006/relationships/chartUserShapes" Target="../drawings/drawing73.xml"/></Relationships>
</file>

<file path=ppt/charts/_rels/chart91.xml.rels><?xml version='1.0' encoding='UTF-8' standalone='yes'?>
<Relationships xmlns="http://schemas.openxmlformats.org/package/2006/relationships"><Relationship Id="rId1" Type="http://schemas.microsoft.com/office/2011/relationships/chartStyle" Target="style91.xml"/><Relationship Id="rId2" Type="http://schemas.microsoft.com/office/2011/relationships/chartColorStyle" Target="colors91.xml"/><Relationship Id="rId3" Type="http://schemas.openxmlformats.org/officeDocument/2006/relationships/package" Target="../embeddings/Microsoft_Excel-kalkylblad90.xlsx"/><Relationship Id="rId4" Type="http://schemas.openxmlformats.org/officeDocument/2006/relationships/chartUserShapes" Target="../drawings/drawing74.xml"/></Relationships>
</file>

<file path=ppt/charts/_rels/chart97.xml.rels><?xml version='1.0' encoding='UTF-8' standalone='yes'?>
<Relationships xmlns="http://schemas.openxmlformats.org/package/2006/relationships"><Relationship Id="rId1" Type="http://schemas.microsoft.com/office/2011/relationships/chartStyle" Target="style97.xml"/><Relationship Id="rId2" Type="http://schemas.microsoft.com/office/2011/relationships/chartColorStyle" Target="colors97.xml"/><Relationship Id="rId3" Type="http://schemas.openxmlformats.org/officeDocument/2006/relationships/package" Target="../embeddings/Microsoft_Excel-kalkylblad96.xlsx"/><Relationship Id="rId4" Type="http://schemas.openxmlformats.org/officeDocument/2006/relationships/chartUserShapes" Target="../drawings/drawing80.xml"/></Relationships>
</file>

<file path=ppt/charts/_rels/chart98.xml.rels><?xml version='1.0' encoding='UTF-8' standalone='yes'?>
<Relationships xmlns="http://schemas.openxmlformats.org/package/2006/relationships"><Relationship Id="rId1" Type="http://schemas.microsoft.com/office/2011/relationships/chartStyle" Target="style98.xml"/><Relationship Id="rId2" Type="http://schemas.microsoft.com/office/2011/relationships/chartColorStyle" Target="colors98.xml"/><Relationship Id="rId3" Type="http://schemas.openxmlformats.org/officeDocument/2006/relationships/package" Target="../embeddings/Microsoft_Excel-kalkylblad97.xlsx"/><Relationship Id="rId4" Type="http://schemas.openxmlformats.org/officeDocument/2006/relationships/chartUserShapes" Target="../drawings/drawing81.xml"/></Relationships>
</file>

<file path=ppt/charts/_rels/chart99.xml.rels><?xml version='1.0' encoding='UTF-8' standalone='yes'?>
<Relationships xmlns="http://schemas.openxmlformats.org/package/2006/relationships"><Relationship Id="rId1" Type="http://schemas.microsoft.com/office/2011/relationships/chartStyle" Target="style99.xml"/><Relationship Id="rId2" Type="http://schemas.microsoft.com/office/2011/relationships/chartColorStyle" Target="colors99.xml"/><Relationship Id="rId3" Type="http://schemas.openxmlformats.org/officeDocument/2006/relationships/package" Target="../embeddings/Microsoft_Excel-kalkylblad98.xlsx"/><Relationship Id="rId4" Type="http://schemas.openxmlformats.org/officeDocument/2006/relationships/chartUserShapes" Target="../drawings/drawing8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Sheet1!$B$1</c:f>
              <c:strCache>
                <c:ptCount val="1"/>
                <c:pt idx="0">
                  <c:v>2022</c:v>
                </c:pt>
              </c:strCache>
            </c:strRef>
          </c:tx>
          <c:spPr>
            <a:ln w="28575" cap="rnd">
              <a:solidFill>
                <a:srgbClr val="C84108"/>
              </a:solidFill>
              <a:round/>
            </a:ln>
            <a:effectLst/>
          </c:spPr>
          <c:marker>
            <c:symbol val="none"/>
          </c:marker>
          <c:cat>
            <c:strRef>
              <c:f>Sheet1!$A$2:$A$8</c:f>
              <c:strCache>
                <c:ptCount val="7"/>
                <c:pt idx="0">
                  <c:v>Övergripande frågor</c:v>
                </c:pt>
                <c:pt idx="1">
                  <c:v>Kunskaper</c:v>
                </c:pt>
                <c:pt idx="2">
                  <c:v>Elevernas ansvar och inflytande</c:v>
                </c:pt>
                <c:pt idx="3">
                  <c:v>Normer och värden</c:v>
                </c:pt>
                <c:pt idx="4">
                  <c:v>Styrning och ledning</c:v>
                </c:pt>
                <c:pt idx="5">
                  <c:v>Fritidshem</c:v>
                </c:pt>
                <c:pt idx="6">
                  <c:v>Kommunspecifika frågor: Danderyd</c:v>
                </c:pt>
              </c:strCache>
            </c:strRef>
          </c:cat>
          <c:val>
            <c:numRef>
              <c:f>Sheet1!$B$2:$B$8</c:f>
              <c:numCache>
                <c:formatCode>General</c:formatCode>
                <c:ptCount val="7"/>
                <c:pt idx="0">
                  <c:v>3.8333</c:v>
                </c:pt>
                <c:pt idx="1">
                  <c:v>2.9</c:v>
                </c:pt>
                <c:pt idx="2">
                  <c:v>2.35</c:v>
                </c:pt>
                <c:pt idx="3">
                  <c:v>3.5714</c:v>
                </c:pt>
                <c:pt idx="4">
                  <c:v>3.8571</c:v>
                </c:pt>
                <c:pt idx="5">
                  <c:v>3.2059</c:v>
                </c:pt>
              </c:numCache>
            </c:numRef>
          </c:val>
          <c:extLst>
            <c:ext xmlns:c16="http://schemas.microsoft.com/office/drawing/2014/chart" uri="{C3380CC4-5D6E-409C-BE32-E72D297353CC}">
              <c16:uniqueId val="{00000000-C6E4-0445-AC37-F0E41D00F597}"/>
            </c:ext>
          </c:extLst>
        </c:ser>
        <c:ser>
          <c:idx val="1"/>
          <c:order val="1"/>
          <c:tx>
            <c:strRef>
              <c:f>Sheet1!$C$1</c:f>
              <c:strCache>
                <c:ptCount val="1"/>
                <c:pt idx="0">
                  <c:v>2023</c:v>
                </c:pt>
              </c:strCache>
            </c:strRef>
          </c:tx>
          <c:spPr>
            <a:ln w="28575" cap="rnd">
              <a:solidFill>
                <a:srgbClr val="018C86"/>
              </a:solidFill>
              <a:round/>
            </a:ln>
            <a:effectLst/>
          </c:spPr>
          <c:marker>
            <c:symbol val="none"/>
          </c:marker>
          <c:cat>
            <c:strRef>
              <c:f>Sheet1!$A$2:$A$8</c:f>
              <c:strCache>
                <c:ptCount val="7"/>
                <c:pt idx="0">
                  <c:v>Övergripande frågor</c:v>
                </c:pt>
                <c:pt idx="1">
                  <c:v>Kunskaper</c:v>
                </c:pt>
                <c:pt idx="2">
                  <c:v>Elevernas ansvar och inflytande</c:v>
                </c:pt>
                <c:pt idx="3">
                  <c:v>Normer och värden</c:v>
                </c:pt>
                <c:pt idx="4">
                  <c:v>Styrning och ledning</c:v>
                </c:pt>
                <c:pt idx="5">
                  <c:v>Fritidshem</c:v>
                </c:pt>
                <c:pt idx="6">
                  <c:v>Kommunspecifika frågor: Danderyd</c:v>
                </c:pt>
              </c:strCache>
            </c:strRef>
          </c:cat>
          <c:val>
            <c:numRef>
              <c:f>Sheet1!$C$2:$C$8</c:f>
              <c:numCache>
                <c:formatCode>General</c:formatCode>
                <c:ptCount val="7"/>
                <c:pt idx="0">
                  <c:v>3.6154</c:v>
                </c:pt>
                <c:pt idx="1">
                  <c:v>3.3846</c:v>
                </c:pt>
                <c:pt idx="2">
                  <c:v>3.1579</c:v>
                </c:pt>
                <c:pt idx="3">
                  <c:v>3.5962</c:v>
                </c:pt>
                <c:pt idx="4">
                  <c:v>3.9231</c:v>
                </c:pt>
                <c:pt idx="5">
                  <c:v>3.5102</c:v>
                </c:pt>
              </c:numCache>
            </c:numRef>
          </c:val>
          <c:extLst>
            <c:ext xmlns:c16="http://schemas.microsoft.com/office/drawing/2014/chart" uri="{C3380CC4-5D6E-409C-BE32-E72D297353CC}">
              <c16:uniqueId val="{00000001-C6E4-0445-AC37-F0E41D00F597}"/>
            </c:ext>
          </c:extLst>
        </c:ser>
        <c:ser>
          <c:idx val="2"/>
          <c:order val="2"/>
          <c:tx>
            <c:strRef>
              <c:f>Sheet1!$D$1</c:f>
              <c:strCache>
                <c:ptCount val="1"/>
                <c:pt idx="0">
                  <c:v>2024</c:v>
                </c:pt>
              </c:strCache>
            </c:strRef>
          </c:tx>
          <c:spPr>
            <a:ln w="28575" cap="rnd">
              <a:solidFill>
                <a:srgbClr val="309544"/>
              </a:solidFill>
              <a:round/>
            </a:ln>
            <a:effectLst/>
          </c:spPr>
          <c:marker>
            <c:symbol val="none"/>
          </c:marker>
          <c:cat>
            <c:strRef>
              <c:f>Sheet1!$A$2:$A$8</c:f>
              <c:strCache>
                <c:ptCount val="7"/>
                <c:pt idx="0">
                  <c:v>Övergripande frågor</c:v>
                </c:pt>
                <c:pt idx="1">
                  <c:v>Kunskaper</c:v>
                </c:pt>
                <c:pt idx="2">
                  <c:v>Elevernas ansvar och inflytande</c:v>
                </c:pt>
                <c:pt idx="3">
                  <c:v>Normer och värden</c:v>
                </c:pt>
                <c:pt idx="4">
                  <c:v>Styrning och ledning</c:v>
                </c:pt>
                <c:pt idx="5">
                  <c:v>Fritidshem</c:v>
                </c:pt>
                <c:pt idx="6">
                  <c:v>Kommunspecifika frågor: Danderyd</c:v>
                </c:pt>
              </c:strCache>
            </c:strRef>
          </c:cat>
          <c:val>
            <c:numRef>
              <c:f>Sheet1!$D$2:$D$8</c:f>
              <c:numCache>
                <c:formatCode>General</c:formatCode>
                <c:ptCount val="7"/>
                <c:pt idx="0">
                  <c:v>3.9</c:v>
                </c:pt>
                <c:pt idx="1">
                  <c:v>3.55</c:v>
                </c:pt>
                <c:pt idx="2">
                  <c:v>3.4667</c:v>
                </c:pt>
                <c:pt idx="3">
                  <c:v>3.625</c:v>
                </c:pt>
                <c:pt idx="4">
                  <c:v>4.0</c:v>
                </c:pt>
                <c:pt idx="5">
                  <c:v>3.58</c:v>
                </c:pt>
              </c:numCache>
            </c:numRef>
          </c:val>
          <c:extLst>
            <c:ext xmlns:c16="http://schemas.microsoft.com/office/drawing/2014/chart" uri="{C3380CC4-5D6E-409C-BE32-E72D297353CC}">
              <c16:uniqueId val="{00000002-C6E4-0445-AC37-F0E41D00F597}"/>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11266164803856216"/>
          <c:y val="9.3191798356046907E-2"/>
          <c:w val="0.78107498474507608"/>
          <c:h val="6.015162091835236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22974544045322"/>
        </c:manualLayout>
      </c:layout>
      <c:barChart>
        <c:barDir val="bar"/>
        <c:grouping val="clustered"/>
        <c:varyColors val="0"/>
        <c:ser>
          <c:idx val="0"/>
          <c:order val="0"/>
          <c:tx>
            <c:strRef>
              <c:f>Sheet1!$B$1</c:f>
              <c:strCache>
                <c:ptCount val="1"/>
                <c:pt idx="0">
                  <c:v>2024</c:v>
                </c:pt>
              </c:strCache>
            </c:strRef>
          </c:tx>
          <c:spPr>
            <a:solidFill>
              <a:srgbClr val="008C86"/>
            </a:solidFill>
            <a:ln>
              <a:noFill/>
            </a:ln>
            <a:effectLst/>
          </c:spPr>
          <c:invertIfNegative val="0"/>
          <c:dPt>
            <c:idx val="0"/>
            <c:invertIfNegative val="0"/>
            <c:bubble3D val="0"/>
            <c:spPr>
              <a:solidFill>
                <a:srgbClr val="385723"/>
              </a:solidFill>
              <a:ln>
                <a:noFill/>
              </a:ln>
              <a:effectLst/>
            </c:spPr>
            <c:extLst>
              <c:ext xmlns:c16="http://schemas.microsoft.com/office/drawing/2014/chart" uri="{C3380CC4-5D6E-409C-BE32-E72D297353CC}">
                <c16:uniqueId val="{00000001-46B7-8946-99C7-0AFAA3A00794}"/>
              </c:ext>
            </c:extLst>
          </c:dPt>
          <c:dPt>
            <c:idx val="1"/>
            <c:invertIfNegative val="0"/>
            <c:bubble3D val="0"/>
            <c:spPr>
              <a:solidFill>
                <a:srgbClr val="385723"/>
              </a:solidFill>
              <a:ln>
                <a:noFill/>
              </a:ln>
              <a:effectLst/>
            </c:spPr>
            <c:extLst>
              <c:ext xmlns:c16="http://schemas.microsoft.com/office/drawing/2014/chart" uri="{C3380CC4-5D6E-409C-BE32-E72D297353CC}">
                <c16:uniqueId val="{00000003-46B7-8946-99C7-0AFAA3A00794}"/>
              </c:ext>
            </c:extLst>
          </c:dPt>
          <c:dPt>
            <c:idx val="2"/>
            <c:invertIfNegative val="0"/>
            <c:bubble3D val="0"/>
            <c:spPr>
              <a:solidFill>
                <a:srgbClr val="385723"/>
              </a:solidFill>
              <a:ln>
                <a:noFill/>
              </a:ln>
              <a:effectLst/>
            </c:spPr>
            <c:extLst>
              <c:ext xmlns:c16="http://schemas.microsoft.com/office/drawing/2014/chart" uri="{C3380CC4-5D6E-409C-BE32-E72D297353CC}">
                <c16:uniqueId val="{00000005-46B7-8946-99C7-0AFAA3A00794}"/>
              </c:ext>
            </c:extLst>
          </c:dPt>
          <c:dPt>
            <c:idx val="3"/>
            <c:invertIfNegative val="0"/>
            <c:bubble3D val="0"/>
            <c:spPr>
              <a:solidFill>
                <a:srgbClr val="385723"/>
              </a:solidFill>
              <a:ln>
                <a:noFill/>
              </a:ln>
              <a:effectLst/>
            </c:spPr>
            <c:extLst>
              <c:ext xmlns:c16="http://schemas.microsoft.com/office/drawing/2014/chart" uri="{C3380CC4-5D6E-409C-BE32-E72D297353CC}">
                <c16:uniqueId val="{00000000-78E2-7049-982D-8A80842D2E95}"/>
              </c:ext>
            </c:extLst>
          </c:dPt>
          <c:dPt>
            <c:idx val="4"/>
            <c:invertIfNegative val="0"/>
            <c:bubble3D val="0"/>
            <c:spPr>
              <a:solidFill>
                <a:srgbClr val="385723"/>
              </a:solidFill>
              <a:ln>
                <a:noFill/>
              </a:ln>
              <a:effectLst/>
            </c:spPr>
            <c:extLst>
              <c:ext xmlns:c16="http://schemas.microsoft.com/office/drawing/2014/chart" uri="{C3380CC4-5D6E-409C-BE32-E72D297353CC}">
                <c16:uniqueId val="{00000070-4D53-FC42-B435-1ACAC5982E96}"/>
              </c:ext>
            </c:extLst>
          </c:dPt>
          <c:dPt>
            <c:idx val="5"/>
            <c:invertIfNegative val="0"/>
            <c:bubble3D val="0"/>
            <c:spPr>
              <a:solidFill>
                <a:schemeClr val="accent3"/>
              </a:solidFill>
              <a:ln>
                <a:noFill/>
              </a:ln>
              <a:effectLst/>
            </c:spPr>
            <c:extLst>
              <c:ext xmlns:c16="http://schemas.microsoft.com/office/drawing/2014/chart" uri="{C3380CC4-5D6E-409C-BE32-E72D297353CC}">
                <c16:uniqueId val="{00000075-4D53-FC42-B435-1ACAC5982E96}"/>
              </c:ext>
            </c:extLst>
          </c:dPt>
          <c:dPt>
            <c:idx val="6"/>
            <c:invertIfNegative val="0"/>
            <c:bubble3D val="0"/>
            <c:spPr>
              <a:solidFill>
                <a:schemeClr val="accent3"/>
              </a:solidFill>
              <a:ln>
                <a:noFill/>
              </a:ln>
              <a:effectLst/>
            </c:spPr>
            <c:extLst>
              <c:ext xmlns:c16="http://schemas.microsoft.com/office/drawing/2014/chart" uri="{C3380CC4-5D6E-409C-BE32-E72D297353CC}">
                <c16:uniqueId val="{0000007A-4D53-FC42-B435-1ACAC5982E96}"/>
              </c:ext>
            </c:extLst>
          </c:dPt>
          <c:dPt>
            <c:idx val="7"/>
            <c:invertIfNegative val="0"/>
            <c:bubble3D val="0"/>
            <c:spPr>
              <a:solidFill>
                <a:schemeClr val="accent3"/>
              </a:solidFill>
              <a:ln>
                <a:noFill/>
              </a:ln>
              <a:effectLst/>
            </c:spPr>
            <c:extLst>
              <c:ext xmlns:c16="http://schemas.microsoft.com/office/drawing/2014/chart" uri="{C3380CC4-5D6E-409C-BE32-E72D297353CC}">
                <c16:uniqueId val="{0000007F-4D53-FC42-B435-1ACAC5982E96}"/>
              </c:ext>
            </c:extLst>
          </c:dPt>
          <c:dPt>
            <c:idx val="8"/>
            <c:invertIfNegative val="0"/>
            <c:bubble3D val="0"/>
            <c:spPr>
              <a:solidFill>
                <a:schemeClr val="accent3"/>
              </a:solidFill>
              <a:ln>
                <a:noFill/>
              </a:ln>
              <a:effectLst/>
            </c:spPr>
            <c:extLst>
              <c:ext xmlns:c16="http://schemas.microsoft.com/office/drawing/2014/chart" uri="{C3380CC4-5D6E-409C-BE32-E72D297353CC}">
                <c16:uniqueId val="{00000084-4D53-FC42-B435-1ACAC5982E96}"/>
              </c:ext>
            </c:extLst>
          </c:dPt>
          <c:dPt>
            <c:idx val="9"/>
            <c:invertIfNegative val="0"/>
            <c:bubble3D val="0"/>
            <c:spPr>
              <a:solidFill>
                <a:schemeClr val="accent3"/>
              </a:solidFill>
              <a:ln>
                <a:noFill/>
              </a:ln>
              <a:effectLst/>
            </c:spPr>
            <c:extLst>
              <c:ext xmlns:c16="http://schemas.microsoft.com/office/drawing/2014/chart" uri="{C3380CC4-5D6E-409C-BE32-E72D297353CC}">
                <c16:uniqueId val="{00000089-4D53-FC42-B435-1ACAC5982E96}"/>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8E-4D53-FC42-B435-1ACAC5982E96}"/>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93-4D53-FC42-B435-1ACAC5982E96}"/>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98-4D53-FC42-B435-1ACAC5982E96}"/>
              </c:ext>
            </c:extLst>
          </c:dPt>
          <c:dPt>
            <c:idx val="13"/>
            <c:invertIfNegative val="0"/>
            <c:bubble3D val="0"/>
            <c:spPr>
              <a:solidFill>
                <a:srgbClr val="309544"/>
              </a:solidFill>
              <a:ln>
                <a:noFill/>
              </a:ln>
              <a:effectLst/>
            </c:spPr>
            <c:extLst>
              <c:ext xmlns:c16="http://schemas.microsoft.com/office/drawing/2014/chart" uri="{C3380CC4-5D6E-409C-BE32-E72D297353CC}">
                <c16:uniqueId val="{00000040-283B-6346-9021-8233AD4FA085}"/>
              </c:ext>
            </c:extLst>
          </c:dPt>
          <c:dPt>
            <c:idx val="14"/>
            <c:invertIfNegative val="0"/>
            <c:bubble3D val="0"/>
            <c:spPr>
              <a:solidFill>
                <a:srgbClr val="309545"/>
              </a:solidFill>
              <a:ln>
                <a:noFill/>
              </a:ln>
              <a:effectLst/>
            </c:spPr>
            <c:extLst>
              <c:ext xmlns:c16="http://schemas.microsoft.com/office/drawing/2014/chart" uri="{C3380CC4-5D6E-409C-BE32-E72D297353CC}">
                <c16:uniqueId val="{00000007-46B7-8946-99C7-0AFAA3A00794}"/>
              </c:ext>
            </c:extLst>
          </c:dPt>
          <c:dPt>
            <c:idx val="15"/>
            <c:invertIfNegative val="0"/>
            <c:bubble3D val="0"/>
            <c:spPr>
              <a:solidFill>
                <a:srgbClr val="309545"/>
              </a:solidFill>
              <a:ln>
                <a:noFill/>
              </a:ln>
              <a:effectLst/>
            </c:spPr>
            <c:extLst>
              <c:ext xmlns:c16="http://schemas.microsoft.com/office/drawing/2014/chart" uri="{C3380CC4-5D6E-409C-BE32-E72D297353CC}">
                <c16:uniqueId val="{00000009-46B7-8946-99C7-0AFAA3A00794}"/>
              </c:ext>
            </c:extLst>
          </c:dPt>
          <c:dPt>
            <c:idx val="16"/>
            <c:invertIfNegative val="0"/>
            <c:bubble3D val="0"/>
            <c:spPr>
              <a:solidFill>
                <a:srgbClr val="309545"/>
              </a:solidFill>
              <a:ln>
                <a:noFill/>
              </a:ln>
              <a:effectLst/>
            </c:spPr>
            <c:extLst>
              <c:ext xmlns:c16="http://schemas.microsoft.com/office/drawing/2014/chart" uri="{C3380CC4-5D6E-409C-BE32-E72D297353CC}">
                <c16:uniqueId val="{0000000B-46B7-8946-99C7-0AFAA3A00794}"/>
              </c:ext>
            </c:extLst>
          </c:dPt>
          <c:dPt>
            <c:idx val="17"/>
            <c:invertIfNegative val="0"/>
            <c:bubble3D val="0"/>
            <c:spPr>
              <a:solidFill>
                <a:srgbClr val="309545"/>
              </a:solidFill>
              <a:ln>
                <a:noFill/>
              </a:ln>
              <a:effectLst/>
            </c:spPr>
            <c:extLst>
              <c:ext xmlns:c16="http://schemas.microsoft.com/office/drawing/2014/chart" uri="{C3380CC4-5D6E-409C-BE32-E72D297353CC}">
                <c16:uniqueId val="{0000000D-46B7-8946-99C7-0AFAA3A00794}"/>
              </c:ext>
            </c:extLst>
          </c:dPt>
          <c:dPt>
            <c:idx val="18"/>
            <c:invertIfNegative val="0"/>
            <c:bubble3D val="0"/>
            <c:spPr>
              <a:solidFill>
                <a:srgbClr val="309545"/>
              </a:solidFill>
              <a:ln>
                <a:noFill/>
              </a:ln>
              <a:effectLst/>
            </c:spPr>
            <c:extLst>
              <c:ext xmlns:c16="http://schemas.microsoft.com/office/drawing/2014/chart" uri="{C3380CC4-5D6E-409C-BE32-E72D297353CC}">
                <c16:uniqueId val="{0000000F-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med och planerar mitt eget skolarbete</c:v>
                </c:pt>
                <c:pt idx="1">
                  <c:v>Jag är med och bestämmer hur vi ska arbeta med olika skoluppgifter</c:v>
                </c:pt>
                <c:pt idx="2">
                  <c:v>Lärarna bryr sig om vad eleverna tycker</c:v>
                </c:pt>
                <c:pt idx="3">
                  <c:v> </c:v>
                </c:pt>
                <c:pt idx="4">
                  <c:v> </c:v>
                </c:pt>
                <c:pt idx="5">
                  <c:v> </c:v>
                </c:pt>
                <c:pt idx="6">
                  <c:v>Jag känner mig trygg i skolan</c:v>
                </c:pt>
                <c:pt idx="7">
                  <c:v>Eleverna i min skola är snälla mot varandra</c:v>
                </c:pt>
                <c:pt idx="8">
                  <c:v>I min skola säger vuxna till om någon säger eller gör något elakt</c:v>
                </c:pt>
                <c:pt idx="9">
                  <c:v>Jag trivs i skolan</c:v>
                </c:pt>
                <c:pt idx="10">
                  <c:v> </c:v>
                </c:pt>
                <c:pt idx="11">
                  <c:v> </c:v>
                </c:pt>
                <c:pt idx="12">
                  <c:v> </c:v>
                </c:pt>
                <c:pt idx="13">
                  <c:v> </c:v>
                </c:pt>
              </c:strCache>
            </c:strRef>
          </c:cat>
          <c:val>
            <c:numRef>
              <c:f>Sheet1!$B$2:$B$15</c:f>
              <c:numCache>
                <c:formatCode>General</c:formatCode>
                <c:ptCount val="14"/>
                <c:pt idx="0">
                  <c:v>3.5</c:v>
                </c:pt>
                <c:pt idx="1">
                  <c:v>3.2</c:v>
                </c:pt>
                <c:pt idx="2">
                  <c:v>3.7</c:v>
                </c:pt>
                <c:pt idx="6">
                  <c:v>3.8</c:v>
                </c:pt>
                <c:pt idx="7">
                  <c:v>3.2</c:v>
                </c:pt>
                <c:pt idx="8">
                  <c:v>3.7</c:v>
                </c:pt>
                <c:pt idx="9">
                  <c:v>3.8</c:v>
                </c:pt>
              </c:numCache>
            </c:numRef>
          </c:val>
          <c:extLst>
            <c:ext xmlns:c16="http://schemas.microsoft.com/office/drawing/2014/chart" uri="{C3380CC4-5D6E-409C-BE32-E72D297353CC}">
              <c16:uniqueId val="{00000010-46B7-8946-99C7-0AFAA3A00794}"/>
            </c:ext>
          </c:extLst>
        </c:ser>
        <c:ser>
          <c:idx val="1"/>
          <c:order val="1"/>
          <c:tx>
            <c:strRef>
              <c:f>Sheet1!$C$1</c:f>
              <c:strCache>
                <c:ptCount val="1"/>
                <c:pt idx="0">
                  <c:v>2023</c:v>
                </c:pt>
              </c:strCache>
            </c:strRef>
          </c:tx>
          <c:spPr>
            <a:solidFill>
              <a:srgbClr val="2AA8B0"/>
            </a:solidFill>
            <a:ln>
              <a:noFill/>
            </a:ln>
            <a:effectLst/>
          </c:spPr>
          <c:invertIfNegative val="0"/>
          <c:dPt>
            <c:idx val="0"/>
            <c:invertIfNegative val="0"/>
            <c:bubble3D val="0"/>
            <c:spPr>
              <a:solidFill>
                <a:srgbClr val="3B9545"/>
              </a:solidFill>
              <a:ln>
                <a:noFill/>
              </a:ln>
              <a:effectLst/>
            </c:spPr>
            <c:extLst>
              <c:ext xmlns:c16="http://schemas.microsoft.com/office/drawing/2014/chart" uri="{C3380CC4-5D6E-409C-BE32-E72D297353CC}">
                <c16:uniqueId val="{00000012-46B7-8946-99C7-0AFAA3A00794}"/>
              </c:ext>
            </c:extLst>
          </c:dPt>
          <c:dPt>
            <c:idx val="1"/>
            <c:invertIfNegative val="0"/>
            <c:bubble3D val="0"/>
            <c:spPr>
              <a:solidFill>
                <a:srgbClr val="3B9545"/>
              </a:solidFill>
              <a:ln>
                <a:noFill/>
              </a:ln>
              <a:effectLst/>
            </c:spPr>
            <c:extLst>
              <c:ext xmlns:c16="http://schemas.microsoft.com/office/drawing/2014/chart" uri="{C3380CC4-5D6E-409C-BE32-E72D297353CC}">
                <c16:uniqueId val="{00000014-46B7-8946-99C7-0AFAA3A00794}"/>
              </c:ext>
            </c:extLst>
          </c:dPt>
          <c:dPt>
            <c:idx val="2"/>
            <c:invertIfNegative val="0"/>
            <c:bubble3D val="0"/>
            <c:spPr>
              <a:solidFill>
                <a:srgbClr val="3B9545"/>
              </a:solidFill>
              <a:ln>
                <a:noFill/>
              </a:ln>
              <a:effectLst/>
            </c:spPr>
            <c:extLst>
              <c:ext xmlns:c16="http://schemas.microsoft.com/office/drawing/2014/chart" uri="{C3380CC4-5D6E-409C-BE32-E72D297353CC}">
                <c16:uniqueId val="{00000016-46B7-8946-99C7-0AFAA3A00794}"/>
              </c:ext>
            </c:extLst>
          </c:dPt>
          <c:dPt>
            <c:idx val="3"/>
            <c:invertIfNegative val="0"/>
            <c:bubble3D val="0"/>
            <c:spPr>
              <a:solidFill>
                <a:srgbClr val="3B9545"/>
              </a:solidFill>
              <a:ln>
                <a:noFill/>
              </a:ln>
              <a:effectLst/>
            </c:spPr>
            <c:extLst>
              <c:ext xmlns:c16="http://schemas.microsoft.com/office/drawing/2014/chart" uri="{C3380CC4-5D6E-409C-BE32-E72D297353CC}">
                <c16:uniqueId val="{00000001-78E2-7049-982D-8A80842D2E95}"/>
              </c:ext>
            </c:extLst>
          </c:dPt>
          <c:dPt>
            <c:idx val="4"/>
            <c:invertIfNegative val="0"/>
            <c:bubble3D val="0"/>
            <c:spPr>
              <a:solidFill>
                <a:srgbClr val="3B9545"/>
              </a:solidFill>
              <a:ln>
                <a:noFill/>
              </a:ln>
              <a:effectLst/>
            </c:spPr>
            <c:extLst>
              <c:ext xmlns:c16="http://schemas.microsoft.com/office/drawing/2014/chart" uri="{C3380CC4-5D6E-409C-BE32-E72D297353CC}">
                <c16:uniqueId val="{00000071-4D53-FC42-B435-1ACAC5982E96}"/>
              </c:ext>
            </c:extLst>
          </c:dPt>
          <c:dPt>
            <c:idx val="5"/>
            <c:invertIfNegative val="0"/>
            <c:bubble3D val="0"/>
            <c:spPr>
              <a:solidFill>
                <a:srgbClr val="008C86"/>
              </a:solidFill>
              <a:ln>
                <a:noFill/>
              </a:ln>
              <a:effectLst/>
            </c:spPr>
            <c:extLst>
              <c:ext xmlns:c16="http://schemas.microsoft.com/office/drawing/2014/chart" uri="{C3380CC4-5D6E-409C-BE32-E72D297353CC}">
                <c16:uniqueId val="{00000076-4D53-FC42-B435-1ACAC5982E96}"/>
              </c:ext>
            </c:extLst>
          </c:dPt>
          <c:dPt>
            <c:idx val="6"/>
            <c:invertIfNegative val="0"/>
            <c:bubble3D val="0"/>
            <c:spPr>
              <a:solidFill>
                <a:srgbClr val="008C86"/>
              </a:solidFill>
              <a:ln>
                <a:noFill/>
              </a:ln>
              <a:effectLst/>
            </c:spPr>
            <c:extLst>
              <c:ext xmlns:c16="http://schemas.microsoft.com/office/drawing/2014/chart" uri="{C3380CC4-5D6E-409C-BE32-E72D297353CC}">
                <c16:uniqueId val="{0000007B-4D53-FC42-B435-1ACAC5982E96}"/>
              </c:ext>
            </c:extLst>
          </c:dPt>
          <c:dPt>
            <c:idx val="7"/>
            <c:invertIfNegative val="0"/>
            <c:bubble3D val="0"/>
            <c:spPr>
              <a:solidFill>
                <a:srgbClr val="008C86"/>
              </a:solidFill>
              <a:ln>
                <a:noFill/>
              </a:ln>
              <a:effectLst/>
            </c:spPr>
            <c:extLst>
              <c:ext xmlns:c16="http://schemas.microsoft.com/office/drawing/2014/chart" uri="{C3380CC4-5D6E-409C-BE32-E72D297353CC}">
                <c16:uniqueId val="{00000080-4D53-FC42-B435-1ACAC5982E96}"/>
              </c:ext>
            </c:extLst>
          </c:dPt>
          <c:dPt>
            <c:idx val="8"/>
            <c:invertIfNegative val="0"/>
            <c:bubble3D val="0"/>
            <c:spPr>
              <a:solidFill>
                <a:srgbClr val="008C86"/>
              </a:solidFill>
              <a:ln>
                <a:noFill/>
              </a:ln>
              <a:effectLst/>
            </c:spPr>
            <c:extLst>
              <c:ext xmlns:c16="http://schemas.microsoft.com/office/drawing/2014/chart" uri="{C3380CC4-5D6E-409C-BE32-E72D297353CC}">
                <c16:uniqueId val="{00000085-4D53-FC42-B435-1ACAC5982E96}"/>
              </c:ext>
            </c:extLst>
          </c:dPt>
          <c:dPt>
            <c:idx val="9"/>
            <c:invertIfNegative val="0"/>
            <c:bubble3D val="0"/>
            <c:spPr>
              <a:solidFill>
                <a:srgbClr val="008C86"/>
              </a:solidFill>
              <a:ln>
                <a:noFill/>
              </a:ln>
              <a:effectLst/>
            </c:spPr>
            <c:extLst>
              <c:ext xmlns:c16="http://schemas.microsoft.com/office/drawing/2014/chart" uri="{C3380CC4-5D6E-409C-BE32-E72D297353CC}">
                <c16:uniqueId val="{0000008A-4D53-FC42-B435-1ACAC5982E96}"/>
              </c:ext>
            </c:extLst>
          </c:dPt>
          <c:dPt>
            <c:idx val="10"/>
            <c:invertIfNegative val="0"/>
            <c:bubble3D val="0"/>
            <c:spPr>
              <a:solidFill>
                <a:srgbClr val="008C86"/>
              </a:solidFill>
              <a:ln>
                <a:noFill/>
              </a:ln>
              <a:effectLst/>
            </c:spPr>
            <c:extLst>
              <c:ext xmlns:c16="http://schemas.microsoft.com/office/drawing/2014/chart" uri="{C3380CC4-5D6E-409C-BE32-E72D297353CC}">
                <c16:uniqueId val="{0000008F-4D53-FC42-B435-1ACAC5982E96}"/>
              </c:ext>
            </c:extLst>
          </c:dPt>
          <c:dPt>
            <c:idx val="11"/>
            <c:invertIfNegative val="0"/>
            <c:bubble3D val="0"/>
            <c:spPr>
              <a:solidFill>
                <a:srgbClr val="008C86"/>
              </a:solidFill>
              <a:ln>
                <a:noFill/>
              </a:ln>
              <a:effectLst/>
            </c:spPr>
            <c:extLst>
              <c:ext xmlns:c16="http://schemas.microsoft.com/office/drawing/2014/chart" uri="{C3380CC4-5D6E-409C-BE32-E72D297353CC}">
                <c16:uniqueId val="{00000094-4D53-FC42-B435-1ACAC5982E96}"/>
              </c:ext>
            </c:extLst>
          </c:dPt>
          <c:dPt>
            <c:idx val="12"/>
            <c:invertIfNegative val="0"/>
            <c:bubble3D val="0"/>
            <c:spPr>
              <a:solidFill>
                <a:srgbClr val="008C86"/>
              </a:solidFill>
              <a:ln>
                <a:noFill/>
              </a:ln>
              <a:effectLst/>
            </c:spPr>
            <c:extLst>
              <c:ext xmlns:c16="http://schemas.microsoft.com/office/drawing/2014/chart" uri="{C3380CC4-5D6E-409C-BE32-E72D297353CC}">
                <c16:uniqueId val="{00000099-4D53-FC42-B435-1ACAC5982E96}"/>
              </c:ext>
            </c:extLst>
          </c:dPt>
          <c:dPt>
            <c:idx val="13"/>
            <c:invertIfNegative val="0"/>
            <c:bubble3D val="0"/>
            <c:spPr>
              <a:solidFill>
                <a:srgbClr val="64B44B"/>
              </a:solidFill>
              <a:ln>
                <a:noFill/>
              </a:ln>
              <a:effectLst/>
            </c:spPr>
            <c:extLst>
              <c:ext xmlns:c16="http://schemas.microsoft.com/office/drawing/2014/chart" uri="{C3380CC4-5D6E-409C-BE32-E72D297353CC}">
                <c16:uniqueId val="{00000041-283B-6346-9021-8233AD4FA085}"/>
              </c:ext>
            </c:extLst>
          </c:dPt>
          <c:dPt>
            <c:idx val="14"/>
            <c:invertIfNegative val="0"/>
            <c:bubble3D val="0"/>
            <c:spPr>
              <a:solidFill>
                <a:srgbClr val="64B44B"/>
              </a:solidFill>
              <a:ln>
                <a:noFill/>
              </a:ln>
              <a:effectLst/>
            </c:spPr>
            <c:extLst>
              <c:ext xmlns:c16="http://schemas.microsoft.com/office/drawing/2014/chart" uri="{C3380CC4-5D6E-409C-BE32-E72D297353CC}">
                <c16:uniqueId val="{00000018-46B7-8946-99C7-0AFAA3A00794}"/>
              </c:ext>
            </c:extLst>
          </c:dPt>
          <c:dPt>
            <c:idx val="15"/>
            <c:invertIfNegative val="0"/>
            <c:bubble3D val="0"/>
            <c:spPr>
              <a:solidFill>
                <a:srgbClr val="64B44B"/>
              </a:solidFill>
              <a:ln>
                <a:noFill/>
              </a:ln>
              <a:effectLst/>
            </c:spPr>
            <c:extLst>
              <c:ext xmlns:c16="http://schemas.microsoft.com/office/drawing/2014/chart" uri="{C3380CC4-5D6E-409C-BE32-E72D297353CC}">
                <c16:uniqueId val="{0000001A-46B7-8946-99C7-0AFAA3A00794}"/>
              </c:ext>
            </c:extLst>
          </c:dPt>
          <c:dPt>
            <c:idx val="16"/>
            <c:invertIfNegative val="0"/>
            <c:bubble3D val="0"/>
            <c:spPr>
              <a:solidFill>
                <a:srgbClr val="64B44B"/>
              </a:solidFill>
              <a:ln>
                <a:noFill/>
              </a:ln>
              <a:effectLst/>
            </c:spPr>
            <c:extLst>
              <c:ext xmlns:c16="http://schemas.microsoft.com/office/drawing/2014/chart" uri="{C3380CC4-5D6E-409C-BE32-E72D297353CC}">
                <c16:uniqueId val="{0000001C-46B7-8946-99C7-0AFAA3A00794}"/>
              </c:ext>
            </c:extLst>
          </c:dPt>
          <c:dPt>
            <c:idx val="17"/>
            <c:invertIfNegative val="0"/>
            <c:bubble3D val="0"/>
            <c:spPr>
              <a:solidFill>
                <a:srgbClr val="64B44B"/>
              </a:solidFill>
              <a:ln>
                <a:noFill/>
              </a:ln>
              <a:effectLst/>
            </c:spPr>
            <c:extLst>
              <c:ext xmlns:c16="http://schemas.microsoft.com/office/drawing/2014/chart" uri="{C3380CC4-5D6E-409C-BE32-E72D297353CC}">
                <c16:uniqueId val="{0000001E-46B7-8946-99C7-0AFAA3A00794}"/>
              </c:ext>
            </c:extLst>
          </c:dPt>
          <c:dPt>
            <c:idx val="18"/>
            <c:invertIfNegative val="0"/>
            <c:bubble3D val="0"/>
            <c:spPr>
              <a:solidFill>
                <a:srgbClr val="64B44B"/>
              </a:solidFill>
              <a:ln>
                <a:noFill/>
              </a:ln>
              <a:effectLst/>
            </c:spPr>
            <c:extLst>
              <c:ext xmlns:c16="http://schemas.microsoft.com/office/drawing/2014/chart" uri="{C3380CC4-5D6E-409C-BE32-E72D297353CC}">
                <c16:uniqueId val="{00000020-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med och planerar mitt eget skolarbete</c:v>
                </c:pt>
                <c:pt idx="1">
                  <c:v>Jag är med och bestämmer hur vi ska arbeta med olika skoluppgifter</c:v>
                </c:pt>
                <c:pt idx="2">
                  <c:v>Lärarna bryr sig om vad eleverna tycker</c:v>
                </c:pt>
                <c:pt idx="3">
                  <c:v> </c:v>
                </c:pt>
                <c:pt idx="4">
                  <c:v> </c:v>
                </c:pt>
                <c:pt idx="5">
                  <c:v> </c:v>
                </c:pt>
                <c:pt idx="6">
                  <c:v>Jag känner mig trygg i skolan</c:v>
                </c:pt>
                <c:pt idx="7">
                  <c:v>Eleverna i min skola är snälla mot varandra</c:v>
                </c:pt>
                <c:pt idx="8">
                  <c:v>I min skola säger vuxna till om någon säger eller gör något elakt</c:v>
                </c:pt>
                <c:pt idx="9">
                  <c:v>Jag trivs i skolan</c:v>
                </c:pt>
                <c:pt idx="10">
                  <c:v> </c:v>
                </c:pt>
                <c:pt idx="11">
                  <c:v> </c:v>
                </c:pt>
                <c:pt idx="12">
                  <c:v> </c:v>
                </c:pt>
                <c:pt idx="13">
                  <c:v> </c:v>
                </c:pt>
              </c:strCache>
            </c:strRef>
          </c:cat>
          <c:val>
            <c:numRef>
              <c:f>Sheet1!$C$2:$C$15</c:f>
              <c:numCache>
                <c:formatCode>General</c:formatCode>
                <c:ptCount val="14"/>
                <c:pt idx="0">
                  <c:v>2.8462</c:v>
                </c:pt>
                <c:pt idx="1">
                  <c:v>2.9167</c:v>
                </c:pt>
                <c:pt idx="2">
                  <c:v>3.6923</c:v>
                </c:pt>
                <c:pt idx="6">
                  <c:v>3.7692</c:v>
                </c:pt>
                <c:pt idx="7">
                  <c:v>3.3846</c:v>
                </c:pt>
                <c:pt idx="8">
                  <c:v>3.6923</c:v>
                </c:pt>
                <c:pt idx="9">
                  <c:v>3.5385</c:v>
                </c:pt>
              </c:numCache>
            </c:numRef>
          </c:val>
          <c:extLst>
            <c:ext xmlns:c16="http://schemas.microsoft.com/office/drawing/2014/chart" uri="{C3380CC4-5D6E-409C-BE32-E72D297353CC}">
              <c16:uniqueId val="{00000021-46B7-8946-99C7-0AFAA3A00794}"/>
            </c:ext>
          </c:extLst>
        </c:ser>
        <c:ser>
          <c:idx val="2"/>
          <c:order val="2"/>
          <c:tx>
            <c:strRef>
              <c:f>Sheet1!$D$1</c:f>
              <c:strCache>
                <c:ptCount val="1"/>
                <c:pt idx="0">
                  <c:v>2022</c:v>
                </c:pt>
              </c:strCache>
            </c:strRef>
          </c:tx>
          <c:spPr>
            <a:solidFill>
              <a:srgbClr val="8DC5CB"/>
            </a:solidFill>
            <a:ln>
              <a:noFill/>
            </a:ln>
            <a:effectLst/>
          </c:spPr>
          <c:invertIfNegative val="0"/>
          <c:dPt>
            <c:idx val="0"/>
            <c:invertIfNegative val="0"/>
            <c:bubble3D val="0"/>
            <c:spPr>
              <a:solidFill>
                <a:srgbClr val="64B44B"/>
              </a:solidFill>
              <a:ln>
                <a:noFill/>
              </a:ln>
              <a:effectLst/>
            </c:spPr>
            <c:extLst>
              <c:ext xmlns:c16="http://schemas.microsoft.com/office/drawing/2014/chart" uri="{C3380CC4-5D6E-409C-BE32-E72D297353CC}">
                <c16:uniqueId val="{00000023-46B7-8946-99C7-0AFAA3A00794}"/>
              </c:ext>
            </c:extLst>
          </c:dPt>
          <c:dPt>
            <c:idx val="1"/>
            <c:invertIfNegative val="0"/>
            <c:bubble3D val="0"/>
            <c:spPr>
              <a:solidFill>
                <a:srgbClr val="64B44B"/>
              </a:solidFill>
              <a:ln>
                <a:noFill/>
              </a:ln>
              <a:effectLst/>
            </c:spPr>
            <c:extLst>
              <c:ext xmlns:c16="http://schemas.microsoft.com/office/drawing/2014/chart" uri="{C3380CC4-5D6E-409C-BE32-E72D297353CC}">
                <c16:uniqueId val="{00000025-46B7-8946-99C7-0AFAA3A00794}"/>
              </c:ext>
            </c:extLst>
          </c:dPt>
          <c:dPt>
            <c:idx val="2"/>
            <c:invertIfNegative val="0"/>
            <c:bubble3D val="0"/>
            <c:spPr>
              <a:solidFill>
                <a:srgbClr val="64B44B"/>
              </a:solidFill>
              <a:ln>
                <a:noFill/>
              </a:ln>
              <a:effectLst/>
            </c:spPr>
            <c:extLst>
              <c:ext xmlns:c16="http://schemas.microsoft.com/office/drawing/2014/chart" uri="{C3380CC4-5D6E-409C-BE32-E72D297353CC}">
                <c16:uniqueId val="{00000027-46B7-8946-99C7-0AFAA3A00794}"/>
              </c:ext>
            </c:extLst>
          </c:dPt>
          <c:dPt>
            <c:idx val="3"/>
            <c:invertIfNegative val="0"/>
            <c:bubble3D val="0"/>
            <c:spPr>
              <a:solidFill>
                <a:srgbClr val="64B44B"/>
              </a:solidFill>
              <a:ln>
                <a:noFill/>
              </a:ln>
              <a:effectLst/>
            </c:spPr>
            <c:extLst>
              <c:ext xmlns:c16="http://schemas.microsoft.com/office/drawing/2014/chart" uri="{C3380CC4-5D6E-409C-BE32-E72D297353CC}">
                <c16:uniqueId val="{00000002-78E2-7049-982D-8A80842D2E95}"/>
              </c:ext>
            </c:extLst>
          </c:dPt>
          <c:dPt>
            <c:idx val="4"/>
            <c:invertIfNegative val="0"/>
            <c:bubble3D val="0"/>
            <c:spPr>
              <a:solidFill>
                <a:srgbClr val="64B44B"/>
              </a:solidFill>
              <a:ln>
                <a:noFill/>
              </a:ln>
              <a:effectLst/>
            </c:spPr>
            <c:extLst>
              <c:ext xmlns:c16="http://schemas.microsoft.com/office/drawing/2014/chart" uri="{C3380CC4-5D6E-409C-BE32-E72D297353CC}">
                <c16:uniqueId val="{00000072-4D53-FC42-B435-1ACAC5982E96}"/>
              </c:ext>
            </c:extLst>
          </c:dPt>
          <c:dPt>
            <c:idx val="5"/>
            <c:invertIfNegative val="0"/>
            <c:bubble3D val="0"/>
            <c:spPr>
              <a:solidFill>
                <a:srgbClr val="2BA8B0"/>
              </a:solidFill>
              <a:ln>
                <a:noFill/>
              </a:ln>
              <a:effectLst/>
            </c:spPr>
            <c:extLst>
              <c:ext xmlns:c16="http://schemas.microsoft.com/office/drawing/2014/chart" uri="{C3380CC4-5D6E-409C-BE32-E72D297353CC}">
                <c16:uniqueId val="{00000077-4D53-FC42-B435-1ACAC5982E96}"/>
              </c:ext>
            </c:extLst>
          </c:dPt>
          <c:dPt>
            <c:idx val="6"/>
            <c:invertIfNegative val="0"/>
            <c:bubble3D val="0"/>
            <c:spPr>
              <a:solidFill>
                <a:srgbClr val="2BA8B0"/>
              </a:solidFill>
              <a:ln>
                <a:noFill/>
              </a:ln>
              <a:effectLst/>
            </c:spPr>
            <c:extLst>
              <c:ext xmlns:c16="http://schemas.microsoft.com/office/drawing/2014/chart" uri="{C3380CC4-5D6E-409C-BE32-E72D297353CC}">
                <c16:uniqueId val="{0000007C-4D53-FC42-B435-1ACAC5982E96}"/>
              </c:ext>
            </c:extLst>
          </c:dPt>
          <c:dPt>
            <c:idx val="7"/>
            <c:invertIfNegative val="0"/>
            <c:bubble3D val="0"/>
            <c:spPr>
              <a:solidFill>
                <a:srgbClr val="2BA8B0"/>
              </a:solidFill>
              <a:ln>
                <a:noFill/>
              </a:ln>
              <a:effectLst/>
            </c:spPr>
            <c:extLst>
              <c:ext xmlns:c16="http://schemas.microsoft.com/office/drawing/2014/chart" uri="{C3380CC4-5D6E-409C-BE32-E72D297353CC}">
                <c16:uniqueId val="{00000081-4D53-FC42-B435-1ACAC5982E96}"/>
              </c:ext>
            </c:extLst>
          </c:dPt>
          <c:dPt>
            <c:idx val="8"/>
            <c:invertIfNegative val="0"/>
            <c:bubble3D val="0"/>
            <c:spPr>
              <a:solidFill>
                <a:srgbClr val="2BA8B0"/>
              </a:solidFill>
              <a:ln>
                <a:noFill/>
              </a:ln>
              <a:effectLst/>
            </c:spPr>
            <c:extLst>
              <c:ext xmlns:c16="http://schemas.microsoft.com/office/drawing/2014/chart" uri="{C3380CC4-5D6E-409C-BE32-E72D297353CC}">
                <c16:uniqueId val="{00000086-4D53-FC42-B435-1ACAC5982E96}"/>
              </c:ext>
            </c:extLst>
          </c:dPt>
          <c:dPt>
            <c:idx val="9"/>
            <c:invertIfNegative val="0"/>
            <c:bubble3D val="0"/>
            <c:spPr>
              <a:solidFill>
                <a:srgbClr val="2BA8B0"/>
              </a:solidFill>
              <a:ln>
                <a:noFill/>
              </a:ln>
              <a:effectLst/>
            </c:spPr>
            <c:extLst>
              <c:ext xmlns:c16="http://schemas.microsoft.com/office/drawing/2014/chart" uri="{C3380CC4-5D6E-409C-BE32-E72D297353CC}">
                <c16:uniqueId val="{0000008B-4D53-FC42-B435-1ACAC5982E96}"/>
              </c:ext>
            </c:extLst>
          </c:dPt>
          <c:dPt>
            <c:idx val="10"/>
            <c:invertIfNegative val="0"/>
            <c:bubble3D val="0"/>
            <c:spPr>
              <a:solidFill>
                <a:srgbClr val="2BA8B0"/>
              </a:solidFill>
              <a:ln>
                <a:noFill/>
              </a:ln>
              <a:effectLst/>
            </c:spPr>
            <c:extLst>
              <c:ext xmlns:c16="http://schemas.microsoft.com/office/drawing/2014/chart" uri="{C3380CC4-5D6E-409C-BE32-E72D297353CC}">
                <c16:uniqueId val="{00000090-4D53-FC42-B435-1ACAC5982E96}"/>
              </c:ext>
            </c:extLst>
          </c:dPt>
          <c:dPt>
            <c:idx val="11"/>
            <c:invertIfNegative val="0"/>
            <c:bubble3D val="0"/>
            <c:spPr>
              <a:solidFill>
                <a:srgbClr val="2BA8B0"/>
              </a:solidFill>
              <a:ln>
                <a:noFill/>
              </a:ln>
              <a:effectLst/>
            </c:spPr>
            <c:extLst>
              <c:ext xmlns:c16="http://schemas.microsoft.com/office/drawing/2014/chart" uri="{C3380CC4-5D6E-409C-BE32-E72D297353CC}">
                <c16:uniqueId val="{00000095-4D53-FC42-B435-1ACAC5982E96}"/>
              </c:ext>
            </c:extLst>
          </c:dPt>
          <c:dPt>
            <c:idx val="12"/>
            <c:invertIfNegative val="0"/>
            <c:bubble3D val="0"/>
            <c:spPr>
              <a:solidFill>
                <a:srgbClr val="2BA8B0"/>
              </a:solidFill>
              <a:ln>
                <a:noFill/>
              </a:ln>
              <a:effectLst/>
            </c:spPr>
            <c:extLst>
              <c:ext xmlns:c16="http://schemas.microsoft.com/office/drawing/2014/chart" uri="{C3380CC4-5D6E-409C-BE32-E72D297353CC}">
                <c16:uniqueId val="{0000009A-4D53-FC42-B435-1ACAC5982E96}"/>
              </c:ext>
            </c:extLst>
          </c:dPt>
          <c:dPt>
            <c:idx val="13"/>
            <c:invertIfNegative val="0"/>
            <c:bubble3D val="0"/>
            <c:spPr>
              <a:solidFill>
                <a:srgbClr val="9DCC8F"/>
              </a:solidFill>
              <a:ln>
                <a:noFill/>
              </a:ln>
              <a:effectLst/>
            </c:spPr>
            <c:extLst>
              <c:ext xmlns:c16="http://schemas.microsoft.com/office/drawing/2014/chart" uri="{C3380CC4-5D6E-409C-BE32-E72D297353CC}">
                <c16:uniqueId val="{00000042-283B-6346-9021-8233AD4FA085}"/>
              </c:ext>
            </c:extLst>
          </c:dPt>
          <c:dPt>
            <c:idx val="14"/>
            <c:invertIfNegative val="0"/>
            <c:bubble3D val="0"/>
            <c:spPr>
              <a:solidFill>
                <a:srgbClr val="9DCC8F"/>
              </a:solidFill>
              <a:ln>
                <a:noFill/>
              </a:ln>
              <a:effectLst/>
            </c:spPr>
            <c:extLst>
              <c:ext xmlns:c16="http://schemas.microsoft.com/office/drawing/2014/chart" uri="{C3380CC4-5D6E-409C-BE32-E72D297353CC}">
                <c16:uniqueId val="{00000029-46B7-8946-99C7-0AFAA3A00794}"/>
              </c:ext>
            </c:extLst>
          </c:dPt>
          <c:dPt>
            <c:idx val="15"/>
            <c:invertIfNegative val="0"/>
            <c:bubble3D val="0"/>
            <c:spPr>
              <a:solidFill>
                <a:srgbClr val="9DCC8F"/>
              </a:solidFill>
              <a:ln>
                <a:noFill/>
              </a:ln>
              <a:effectLst/>
            </c:spPr>
            <c:extLst>
              <c:ext xmlns:c16="http://schemas.microsoft.com/office/drawing/2014/chart" uri="{C3380CC4-5D6E-409C-BE32-E72D297353CC}">
                <c16:uniqueId val="{0000002B-46B7-8946-99C7-0AFAA3A00794}"/>
              </c:ext>
            </c:extLst>
          </c:dPt>
          <c:dPt>
            <c:idx val="16"/>
            <c:invertIfNegative val="0"/>
            <c:bubble3D val="0"/>
            <c:spPr>
              <a:solidFill>
                <a:srgbClr val="9DCC8F"/>
              </a:solidFill>
              <a:ln>
                <a:noFill/>
              </a:ln>
              <a:effectLst/>
            </c:spPr>
            <c:extLst>
              <c:ext xmlns:c16="http://schemas.microsoft.com/office/drawing/2014/chart" uri="{C3380CC4-5D6E-409C-BE32-E72D297353CC}">
                <c16:uniqueId val="{0000002D-46B7-8946-99C7-0AFAA3A00794}"/>
              </c:ext>
            </c:extLst>
          </c:dPt>
          <c:dPt>
            <c:idx val="17"/>
            <c:invertIfNegative val="0"/>
            <c:bubble3D val="0"/>
            <c:spPr>
              <a:solidFill>
                <a:srgbClr val="9DCC8F"/>
              </a:solidFill>
              <a:ln>
                <a:noFill/>
              </a:ln>
              <a:effectLst/>
            </c:spPr>
            <c:extLst>
              <c:ext xmlns:c16="http://schemas.microsoft.com/office/drawing/2014/chart" uri="{C3380CC4-5D6E-409C-BE32-E72D297353CC}">
                <c16:uniqueId val="{0000002F-46B7-8946-99C7-0AFAA3A00794}"/>
              </c:ext>
            </c:extLst>
          </c:dPt>
          <c:dPt>
            <c:idx val="18"/>
            <c:invertIfNegative val="0"/>
            <c:bubble3D val="0"/>
            <c:spPr>
              <a:solidFill>
                <a:srgbClr val="9DCC8F"/>
              </a:solidFill>
              <a:ln>
                <a:noFill/>
              </a:ln>
              <a:effectLst/>
            </c:spPr>
            <c:extLst>
              <c:ext xmlns:c16="http://schemas.microsoft.com/office/drawing/2014/chart" uri="{C3380CC4-5D6E-409C-BE32-E72D297353CC}">
                <c16:uniqueId val="{00000031-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med och planerar mitt eget skolarbete</c:v>
                </c:pt>
                <c:pt idx="1">
                  <c:v>Jag är med och bestämmer hur vi ska arbeta med olika skoluppgifter</c:v>
                </c:pt>
                <c:pt idx="2">
                  <c:v>Lärarna bryr sig om vad eleverna tycker</c:v>
                </c:pt>
                <c:pt idx="3">
                  <c:v> </c:v>
                </c:pt>
                <c:pt idx="4">
                  <c:v> </c:v>
                </c:pt>
                <c:pt idx="5">
                  <c:v> </c:v>
                </c:pt>
                <c:pt idx="6">
                  <c:v>Jag känner mig trygg i skolan</c:v>
                </c:pt>
                <c:pt idx="7">
                  <c:v>Eleverna i min skola är snälla mot varandra</c:v>
                </c:pt>
                <c:pt idx="8">
                  <c:v>I min skola säger vuxna till om någon säger eller gör något elakt</c:v>
                </c:pt>
                <c:pt idx="9">
                  <c:v>Jag trivs i skolan</c:v>
                </c:pt>
                <c:pt idx="10">
                  <c:v> </c:v>
                </c:pt>
                <c:pt idx="11">
                  <c:v> </c:v>
                </c:pt>
                <c:pt idx="12">
                  <c:v> </c:v>
                </c:pt>
                <c:pt idx="13">
                  <c:v> </c:v>
                </c:pt>
              </c:strCache>
            </c:strRef>
          </c:cat>
          <c:val>
            <c:numRef>
              <c:f>Sheet1!$D$2:$D$15</c:f>
              <c:numCache>
                <c:formatCode>General</c:formatCode>
                <c:ptCount val="14"/>
                <c:pt idx="0">
                  <c:v>1.7143</c:v>
                </c:pt>
                <c:pt idx="1">
                  <c:v>2.0</c:v>
                </c:pt>
                <c:pt idx="2">
                  <c:v>3.2857</c:v>
                </c:pt>
                <c:pt idx="6">
                  <c:v>3.5714</c:v>
                </c:pt>
                <c:pt idx="7">
                  <c:v>3.2857</c:v>
                </c:pt>
                <c:pt idx="8">
                  <c:v>3.7143</c:v>
                </c:pt>
                <c:pt idx="9">
                  <c:v>3.7143</c:v>
                </c:pt>
              </c:numCache>
            </c:numRef>
          </c:val>
          <c:extLst>
            <c:ext xmlns:c16="http://schemas.microsoft.com/office/drawing/2014/chart" uri="{C3380CC4-5D6E-409C-BE32-E72D297353CC}">
              <c16:uniqueId val="{00000032-46B7-8946-99C7-0AFAA3A00794}"/>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0.1429</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0.1</c:v>
                </c:pt>
                <c:pt idx="1">
                  <c:v>0.0</c:v>
                </c:pt>
                <c:pt idx="2">
                  <c:v>0.4286</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0.5</c:v>
                </c:pt>
                <c:pt idx="1">
                  <c:v>0.7</c:v>
                </c:pt>
                <c:pt idx="2">
                  <c:v>0.0</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0.4</c:v>
                </c:pt>
                <c:pt idx="1">
                  <c:v>0.2</c:v>
                </c:pt>
                <c:pt idx="2">
                  <c:v>0.2857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0.1</c:v>
                </c:pt>
                <c:pt idx="2">
                  <c:v>0.1429</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0.2857</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0.1</c:v>
                </c:pt>
                <c:pt idx="1">
                  <c:v>0.5</c:v>
                </c:pt>
                <c:pt idx="2">
                  <c:v>0.1429</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0.9</c:v>
                </c:pt>
                <c:pt idx="1">
                  <c:v>0.5</c:v>
                </c:pt>
                <c:pt idx="2">
                  <c:v>0.5714</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0433-C544-984B-C284470244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0433-C544-984B-C284470244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c:v>
                </c:pt>
              </c:numCache>
            </c:numRef>
          </c:val>
          <c:extLst>
            <c:ext xmlns:c16="http://schemas.microsoft.com/office/drawing/2014/chart" uri="{C3380CC4-5D6E-409C-BE32-E72D297353CC}">
              <c16:uniqueId val="{00000002-0433-C544-984B-C284470244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0.9</c:v>
                </c:pt>
              </c:numCache>
            </c:numRef>
          </c:val>
          <c:extLst>
            <c:ext xmlns:c16="http://schemas.microsoft.com/office/drawing/2014/chart" uri="{C3380CC4-5D6E-409C-BE32-E72D297353CC}">
              <c16:uniqueId val="{00000003-0433-C544-984B-C284470244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1-E77F-F04E-915D-B0BB57F7C0B0}"/>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0EB2-EF42-976A-1693C3A9E345}"/>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0EB2-EF42-976A-1693C3A9E345}"/>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0EB2-EF42-976A-1693C3A9E345}"/>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0EB2-EF42-976A-1693C3A9E345}"/>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1-90A3-B944-8E3C-7A6EC8BF042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1965-E845-A145-EC744C375A80}"/>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1965-E845-A145-EC744C375A80}"/>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1965-E845-A145-EC744C375A80}"/>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1965-E845-A145-EC744C375A80}"/>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1-7E22-A148-9E68-C9B01C98983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0.0</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1.0</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0.6</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0.4</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72538528837744"/>
        </c:manualLayout>
      </c:layout>
      <c:barChart>
        <c:barDir val="bar"/>
        <c:grouping val="clustered"/>
        <c:varyColors val="0"/>
        <c:ser>
          <c:idx val="0"/>
          <c:order val="0"/>
          <c:tx>
            <c:strRef>
              <c:f>Sheet1!$B$1</c:f>
              <c:strCache>
                <c:ptCount val="1"/>
                <c:pt idx="0">
                  <c:v>2024</c:v>
                </c:pt>
              </c:strCache>
            </c:strRef>
          </c:tx>
          <c:spPr>
            <a:solidFill>
              <a:srgbClr val="008C86"/>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152B-4F48-A729-5E310262888C}"/>
              </c:ext>
            </c:extLst>
          </c:dPt>
          <c:dPt>
            <c:idx val="1"/>
            <c:invertIfNegative val="0"/>
            <c:bubble3D val="0"/>
            <c:spPr>
              <a:solidFill>
                <a:srgbClr val="C00000"/>
              </a:solidFill>
              <a:ln>
                <a:noFill/>
              </a:ln>
              <a:effectLst/>
            </c:spPr>
            <c:extLst>
              <c:ext xmlns:c16="http://schemas.microsoft.com/office/drawing/2014/chart" uri="{C3380CC4-5D6E-409C-BE32-E72D297353CC}">
                <c16:uniqueId val="{00000003-152B-4F48-A729-5E310262888C}"/>
              </c:ext>
            </c:extLst>
          </c:dPt>
          <c:dPt>
            <c:idx val="2"/>
            <c:invertIfNegative val="0"/>
            <c:bubble3D val="0"/>
            <c:spPr>
              <a:solidFill>
                <a:srgbClr val="C8410A"/>
              </a:solidFill>
              <a:ln>
                <a:noFill/>
              </a:ln>
              <a:effectLst/>
            </c:spPr>
            <c:extLst>
              <c:ext xmlns:c16="http://schemas.microsoft.com/office/drawing/2014/chart" uri="{C3380CC4-5D6E-409C-BE32-E72D297353CC}">
                <c16:uniqueId val="{00000005-152B-4F48-A729-5E310262888C}"/>
              </c:ext>
            </c:extLst>
          </c:dPt>
          <c:dPt>
            <c:idx val="3"/>
            <c:invertIfNegative val="0"/>
            <c:bubble3D val="0"/>
            <c:spPr>
              <a:solidFill>
                <a:srgbClr val="385722"/>
              </a:solidFill>
              <a:ln>
                <a:noFill/>
              </a:ln>
              <a:effectLst/>
            </c:spPr>
            <c:extLst>
              <c:ext xmlns:c16="http://schemas.microsoft.com/office/drawing/2014/chart" uri="{C3380CC4-5D6E-409C-BE32-E72D297353CC}">
                <c16:uniqueId val="{00000007-152B-4F48-A729-5E310262888C}"/>
              </c:ext>
            </c:extLst>
          </c:dPt>
          <c:dPt>
            <c:idx val="4"/>
            <c:invertIfNegative val="0"/>
            <c:bubble3D val="0"/>
            <c:spPr>
              <a:solidFill>
                <a:srgbClr val="385722"/>
              </a:solidFill>
              <a:ln>
                <a:noFill/>
              </a:ln>
              <a:effectLst/>
            </c:spPr>
            <c:extLst>
              <c:ext xmlns:c16="http://schemas.microsoft.com/office/drawing/2014/chart" uri="{C3380CC4-5D6E-409C-BE32-E72D297353CC}">
                <c16:uniqueId val="{00000009-152B-4F48-A729-5E310262888C}"/>
              </c:ext>
            </c:extLst>
          </c:dPt>
          <c:dPt>
            <c:idx val="5"/>
            <c:invertIfNegative val="0"/>
            <c:bubble3D val="0"/>
            <c:spPr>
              <a:solidFill>
                <a:srgbClr val="385722"/>
              </a:solidFill>
              <a:ln>
                <a:noFill/>
              </a:ln>
              <a:effectLst/>
            </c:spPr>
            <c:extLst>
              <c:ext xmlns:c16="http://schemas.microsoft.com/office/drawing/2014/chart" uri="{C3380CC4-5D6E-409C-BE32-E72D297353CC}">
                <c16:uniqueId val="{0000000B-152B-4F48-A729-5E310262888C}"/>
              </c:ext>
            </c:extLst>
          </c:dPt>
          <c:dPt>
            <c:idx val="6"/>
            <c:invertIfNegative val="0"/>
            <c:bubble3D val="0"/>
            <c:spPr>
              <a:solidFill>
                <a:srgbClr val="385722"/>
              </a:solidFill>
              <a:ln>
                <a:noFill/>
              </a:ln>
              <a:effectLst/>
            </c:spPr>
            <c:extLst>
              <c:ext xmlns:c16="http://schemas.microsoft.com/office/drawing/2014/chart" uri="{C3380CC4-5D6E-409C-BE32-E72D297353CC}">
                <c16:uniqueId val="{0000000D-152B-4F48-A729-5E310262888C}"/>
              </c:ext>
            </c:extLst>
          </c:dPt>
          <c:dPt>
            <c:idx val="7"/>
            <c:invertIfNegative val="0"/>
            <c:bubble3D val="0"/>
            <c:spPr>
              <a:solidFill>
                <a:srgbClr val="385722"/>
              </a:solidFill>
              <a:ln>
                <a:noFill/>
              </a:ln>
              <a:effectLst/>
            </c:spPr>
            <c:extLst>
              <c:ext xmlns:c16="http://schemas.microsoft.com/office/drawing/2014/chart" uri="{C3380CC4-5D6E-409C-BE32-E72D297353CC}">
                <c16:uniqueId val="{00000070-8485-9F47-8124-1E0A2AD485F9}"/>
              </c:ext>
            </c:extLst>
          </c:dPt>
          <c:dPt>
            <c:idx val="8"/>
            <c:invertIfNegative val="0"/>
            <c:bubble3D val="0"/>
            <c:spPr>
              <a:solidFill>
                <a:srgbClr val="309544"/>
              </a:solidFill>
              <a:ln>
                <a:noFill/>
              </a:ln>
              <a:effectLst/>
            </c:spPr>
            <c:extLst>
              <c:ext xmlns:c16="http://schemas.microsoft.com/office/drawing/2014/chart" uri="{C3380CC4-5D6E-409C-BE32-E72D297353CC}">
                <c16:uniqueId val="{00000038-9D19-3A4C-A010-DD08D32C65F9}"/>
              </c:ext>
            </c:extLst>
          </c:dPt>
          <c:dPt>
            <c:idx val="9"/>
            <c:invertIfNegative val="0"/>
            <c:bubble3D val="0"/>
            <c:spPr>
              <a:solidFill>
                <a:srgbClr val="309544"/>
              </a:solidFill>
              <a:ln>
                <a:noFill/>
              </a:ln>
              <a:effectLst/>
            </c:spPr>
            <c:extLst>
              <c:ext xmlns:c16="http://schemas.microsoft.com/office/drawing/2014/chart" uri="{C3380CC4-5D6E-409C-BE32-E72D297353CC}">
                <c16:uniqueId val="{00000039-9D19-3A4C-A010-DD08D32C65F9}"/>
              </c:ext>
            </c:extLst>
          </c:dPt>
          <c:dPt>
            <c:idx val="10"/>
            <c:invertIfNegative val="0"/>
            <c:bubble3D val="0"/>
            <c:spPr>
              <a:solidFill>
                <a:srgbClr val="309544"/>
              </a:solidFill>
              <a:ln>
                <a:noFill/>
              </a:ln>
              <a:effectLst/>
            </c:spPr>
            <c:extLst>
              <c:ext xmlns:c16="http://schemas.microsoft.com/office/drawing/2014/chart" uri="{C3380CC4-5D6E-409C-BE32-E72D297353CC}">
                <c16:uniqueId val="{00000049-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bra lärare</c:v>
                </c:pt>
                <c:pt idx="1">
                  <c:v> </c:v>
                </c:pt>
                <c:pt idx="2">
                  <c:v> </c:v>
                </c:pt>
                <c:pt idx="3">
                  <c:v> </c:v>
                </c:pt>
                <c:pt idx="4">
                  <c:v> </c:v>
                </c:pt>
                <c:pt idx="5">
                  <c:v> </c:v>
                </c:pt>
                <c:pt idx="6">
                  <c:v> </c:v>
                </c:pt>
                <c:pt idx="7">
                  <c:v> </c:v>
                </c:pt>
                <c:pt idx="8">
                  <c:v> </c:v>
                </c:pt>
                <c:pt idx="9">
                  <c:v> </c:v>
                </c:pt>
                <c:pt idx="10">
                  <c:v> </c:v>
                </c:pt>
                <c:pt idx="11">
                  <c:v> </c:v>
                </c:pt>
                <c:pt idx="12">
                  <c:v> </c:v>
                </c:pt>
                <c:pt idx="13">
                  <c:v> </c:v>
                </c:pt>
              </c:strCache>
            </c:strRef>
          </c:cat>
          <c:val>
            <c:numRef>
              <c:f>Sheet1!$B$2:$B$15</c:f>
              <c:numCache>
                <c:formatCode>General</c:formatCode>
                <c:ptCount val="14"/>
                <c:pt idx="0">
                  <c:v>4.0</c:v>
                </c:pt>
              </c:numCache>
            </c:numRef>
          </c:val>
          <c:extLst>
            <c:ext xmlns:c16="http://schemas.microsoft.com/office/drawing/2014/chart" uri="{C3380CC4-5D6E-409C-BE32-E72D297353CC}">
              <c16:uniqueId val="{0000000E-152B-4F48-A729-5E310262888C}"/>
            </c:ext>
          </c:extLst>
        </c:ser>
        <c:ser>
          <c:idx val="1"/>
          <c:order val="1"/>
          <c:tx>
            <c:strRef>
              <c:f>Sheet1!$C$1</c:f>
              <c:strCache>
                <c:ptCount val="1"/>
                <c:pt idx="0">
                  <c:v>2023</c:v>
                </c:pt>
              </c:strCache>
            </c:strRef>
          </c:tx>
          <c:spPr>
            <a:solidFill>
              <a:srgbClr val="2AA8B0"/>
            </a:solidFill>
            <a:ln>
              <a:noFill/>
            </a:ln>
            <a:effectLst/>
          </c:spPr>
          <c:invertIfNegative val="0"/>
          <c:dPt>
            <c:idx val="0"/>
            <c:invertIfNegative val="0"/>
            <c:bubble3D val="0"/>
            <c:spPr>
              <a:solidFill>
                <a:srgbClr val="C84108"/>
              </a:solidFill>
              <a:ln>
                <a:noFill/>
              </a:ln>
              <a:effectLst/>
            </c:spPr>
            <c:extLst>
              <c:ext xmlns:c16="http://schemas.microsoft.com/office/drawing/2014/chart" uri="{C3380CC4-5D6E-409C-BE32-E72D297353CC}">
                <c16:uniqueId val="{00000010-152B-4F48-A729-5E310262888C}"/>
              </c:ext>
            </c:extLst>
          </c:dPt>
          <c:dPt>
            <c:idx val="1"/>
            <c:invertIfNegative val="0"/>
            <c:bubble3D val="0"/>
            <c:spPr>
              <a:solidFill>
                <a:srgbClr val="C84108"/>
              </a:solidFill>
              <a:ln>
                <a:noFill/>
              </a:ln>
              <a:effectLst/>
            </c:spPr>
            <c:extLst>
              <c:ext xmlns:c16="http://schemas.microsoft.com/office/drawing/2014/chart" uri="{C3380CC4-5D6E-409C-BE32-E72D297353CC}">
                <c16:uniqueId val="{00000012-152B-4F48-A729-5E310262888C}"/>
              </c:ext>
            </c:extLst>
          </c:dPt>
          <c:dPt>
            <c:idx val="2"/>
            <c:invertIfNegative val="0"/>
            <c:bubble3D val="0"/>
            <c:spPr>
              <a:solidFill>
                <a:srgbClr val="EA5901"/>
              </a:solidFill>
              <a:ln>
                <a:noFill/>
              </a:ln>
              <a:effectLst/>
            </c:spPr>
            <c:extLst>
              <c:ext xmlns:c16="http://schemas.microsoft.com/office/drawing/2014/chart" uri="{C3380CC4-5D6E-409C-BE32-E72D297353CC}">
                <c16:uniqueId val="{00000014-152B-4F48-A729-5E310262888C}"/>
              </c:ext>
            </c:extLst>
          </c:dPt>
          <c:dPt>
            <c:idx val="3"/>
            <c:invertIfNegative val="0"/>
            <c:bubble3D val="0"/>
            <c:spPr>
              <a:solidFill>
                <a:srgbClr val="3B9545"/>
              </a:solidFill>
              <a:ln>
                <a:noFill/>
              </a:ln>
              <a:effectLst/>
            </c:spPr>
            <c:extLst>
              <c:ext xmlns:c16="http://schemas.microsoft.com/office/drawing/2014/chart" uri="{C3380CC4-5D6E-409C-BE32-E72D297353CC}">
                <c16:uniqueId val="{00000016-152B-4F48-A729-5E310262888C}"/>
              </c:ext>
            </c:extLst>
          </c:dPt>
          <c:dPt>
            <c:idx val="4"/>
            <c:invertIfNegative val="0"/>
            <c:bubble3D val="0"/>
            <c:spPr>
              <a:solidFill>
                <a:srgbClr val="3B9545"/>
              </a:solidFill>
              <a:ln>
                <a:noFill/>
              </a:ln>
              <a:effectLst/>
            </c:spPr>
            <c:extLst>
              <c:ext xmlns:c16="http://schemas.microsoft.com/office/drawing/2014/chart" uri="{C3380CC4-5D6E-409C-BE32-E72D297353CC}">
                <c16:uniqueId val="{00000018-152B-4F48-A729-5E310262888C}"/>
              </c:ext>
            </c:extLst>
          </c:dPt>
          <c:dPt>
            <c:idx val="5"/>
            <c:invertIfNegative val="0"/>
            <c:bubble3D val="0"/>
            <c:spPr>
              <a:solidFill>
                <a:srgbClr val="3B9545"/>
              </a:solidFill>
              <a:ln>
                <a:noFill/>
              </a:ln>
              <a:effectLst/>
            </c:spPr>
            <c:extLst>
              <c:ext xmlns:c16="http://schemas.microsoft.com/office/drawing/2014/chart" uri="{C3380CC4-5D6E-409C-BE32-E72D297353CC}">
                <c16:uniqueId val="{0000001A-152B-4F48-A729-5E310262888C}"/>
              </c:ext>
            </c:extLst>
          </c:dPt>
          <c:dPt>
            <c:idx val="6"/>
            <c:invertIfNegative val="0"/>
            <c:bubble3D val="0"/>
            <c:spPr>
              <a:solidFill>
                <a:srgbClr val="3B9545"/>
              </a:solidFill>
              <a:ln>
                <a:noFill/>
              </a:ln>
              <a:effectLst/>
            </c:spPr>
            <c:extLst>
              <c:ext xmlns:c16="http://schemas.microsoft.com/office/drawing/2014/chart" uri="{C3380CC4-5D6E-409C-BE32-E72D297353CC}">
                <c16:uniqueId val="{0000001C-152B-4F48-A729-5E310262888C}"/>
              </c:ext>
            </c:extLst>
          </c:dPt>
          <c:dPt>
            <c:idx val="7"/>
            <c:invertIfNegative val="0"/>
            <c:bubble3D val="0"/>
            <c:spPr>
              <a:solidFill>
                <a:srgbClr val="3B9545"/>
              </a:solidFill>
              <a:ln>
                <a:noFill/>
              </a:ln>
              <a:effectLst/>
            </c:spPr>
            <c:extLst>
              <c:ext xmlns:c16="http://schemas.microsoft.com/office/drawing/2014/chart" uri="{C3380CC4-5D6E-409C-BE32-E72D297353CC}">
                <c16:uniqueId val="{0000006F-8485-9F47-8124-1E0A2AD485F9}"/>
              </c:ext>
            </c:extLst>
          </c:dPt>
          <c:dPt>
            <c:idx val="8"/>
            <c:invertIfNegative val="0"/>
            <c:bubble3D val="0"/>
            <c:spPr>
              <a:solidFill>
                <a:srgbClr val="64B44B"/>
              </a:solidFill>
              <a:ln>
                <a:noFill/>
              </a:ln>
              <a:effectLst/>
            </c:spPr>
            <c:extLst>
              <c:ext xmlns:c16="http://schemas.microsoft.com/office/drawing/2014/chart" uri="{C3380CC4-5D6E-409C-BE32-E72D297353CC}">
                <c16:uniqueId val="{0000003A-9D19-3A4C-A010-DD08D32C65F9}"/>
              </c:ext>
            </c:extLst>
          </c:dPt>
          <c:dPt>
            <c:idx val="9"/>
            <c:invertIfNegative val="0"/>
            <c:bubble3D val="0"/>
            <c:spPr>
              <a:solidFill>
                <a:srgbClr val="64B44B"/>
              </a:solidFill>
              <a:ln>
                <a:noFill/>
              </a:ln>
              <a:effectLst/>
            </c:spPr>
            <c:extLst>
              <c:ext xmlns:c16="http://schemas.microsoft.com/office/drawing/2014/chart" uri="{C3380CC4-5D6E-409C-BE32-E72D297353CC}">
                <c16:uniqueId val="{0000003B-9D19-3A4C-A010-DD08D32C65F9}"/>
              </c:ext>
            </c:extLst>
          </c:dPt>
          <c:dPt>
            <c:idx val="10"/>
            <c:invertIfNegative val="0"/>
            <c:bubble3D val="0"/>
            <c:spPr>
              <a:solidFill>
                <a:srgbClr val="64B44B"/>
              </a:solidFill>
              <a:ln>
                <a:noFill/>
              </a:ln>
              <a:effectLst/>
            </c:spPr>
            <c:extLst>
              <c:ext xmlns:c16="http://schemas.microsoft.com/office/drawing/2014/chart" uri="{C3380CC4-5D6E-409C-BE32-E72D297353CC}">
                <c16:uniqueId val="{0000004A-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bra lärare</c:v>
                </c:pt>
                <c:pt idx="1">
                  <c:v> </c:v>
                </c:pt>
                <c:pt idx="2">
                  <c:v> </c:v>
                </c:pt>
                <c:pt idx="3">
                  <c:v> </c:v>
                </c:pt>
                <c:pt idx="4">
                  <c:v> </c:v>
                </c:pt>
                <c:pt idx="5">
                  <c:v> </c:v>
                </c:pt>
                <c:pt idx="6">
                  <c:v> </c:v>
                </c:pt>
                <c:pt idx="7">
                  <c:v> </c:v>
                </c:pt>
                <c:pt idx="8">
                  <c:v> </c:v>
                </c:pt>
                <c:pt idx="9">
                  <c:v> </c:v>
                </c:pt>
                <c:pt idx="10">
                  <c:v> </c:v>
                </c:pt>
                <c:pt idx="11">
                  <c:v> </c:v>
                </c:pt>
                <c:pt idx="12">
                  <c:v> </c:v>
                </c:pt>
                <c:pt idx="13">
                  <c:v> </c:v>
                </c:pt>
              </c:strCache>
            </c:strRef>
          </c:cat>
          <c:val>
            <c:numRef>
              <c:f>Sheet1!$C$2:$C$15</c:f>
              <c:numCache>
                <c:formatCode>General</c:formatCode>
                <c:ptCount val="14"/>
                <c:pt idx="0">
                  <c:v>3.9231</c:v>
                </c:pt>
              </c:numCache>
            </c:numRef>
          </c:val>
          <c:extLst>
            <c:ext xmlns:c16="http://schemas.microsoft.com/office/drawing/2014/chart" uri="{C3380CC4-5D6E-409C-BE32-E72D297353CC}">
              <c16:uniqueId val="{0000001D-152B-4F48-A729-5E310262888C}"/>
            </c:ext>
          </c:extLst>
        </c:ser>
        <c:ser>
          <c:idx val="2"/>
          <c:order val="2"/>
          <c:tx>
            <c:strRef>
              <c:f>Sheet1!$D$1</c:f>
              <c:strCache>
                <c:ptCount val="1"/>
                <c:pt idx="0">
                  <c:v>2022</c:v>
                </c:pt>
              </c:strCache>
            </c:strRef>
          </c:tx>
          <c:spPr>
            <a:solidFill>
              <a:srgbClr val="8DC5CB"/>
            </a:solidFill>
            <a:ln>
              <a:noFill/>
            </a:ln>
            <a:effectLst/>
          </c:spPr>
          <c:invertIfNegative val="0"/>
          <c:dPt>
            <c:idx val="0"/>
            <c:invertIfNegative val="0"/>
            <c:bubble3D val="0"/>
            <c:spPr>
              <a:solidFill>
                <a:srgbClr val="EA5900"/>
              </a:solidFill>
              <a:ln>
                <a:noFill/>
              </a:ln>
              <a:effectLst/>
            </c:spPr>
            <c:extLst>
              <c:ext xmlns:c16="http://schemas.microsoft.com/office/drawing/2014/chart" uri="{C3380CC4-5D6E-409C-BE32-E72D297353CC}">
                <c16:uniqueId val="{0000001F-152B-4F48-A729-5E310262888C}"/>
              </c:ext>
            </c:extLst>
          </c:dPt>
          <c:dPt>
            <c:idx val="1"/>
            <c:invertIfNegative val="0"/>
            <c:bubble3D val="0"/>
            <c:spPr>
              <a:solidFill>
                <a:srgbClr val="EA5900"/>
              </a:solidFill>
              <a:ln>
                <a:noFill/>
              </a:ln>
              <a:effectLst/>
            </c:spPr>
            <c:extLst>
              <c:ext xmlns:c16="http://schemas.microsoft.com/office/drawing/2014/chart" uri="{C3380CC4-5D6E-409C-BE32-E72D297353CC}">
                <c16:uniqueId val="{00000021-152B-4F48-A729-5E310262888C}"/>
              </c:ext>
            </c:extLst>
          </c:dPt>
          <c:dPt>
            <c:idx val="2"/>
            <c:invertIfNegative val="0"/>
            <c:bubble3D val="0"/>
            <c:spPr>
              <a:solidFill>
                <a:srgbClr val="F2955A"/>
              </a:solidFill>
              <a:ln>
                <a:noFill/>
              </a:ln>
              <a:effectLst/>
            </c:spPr>
            <c:extLst>
              <c:ext xmlns:c16="http://schemas.microsoft.com/office/drawing/2014/chart" uri="{C3380CC4-5D6E-409C-BE32-E72D297353CC}">
                <c16:uniqueId val="{00000023-152B-4F48-A729-5E310262888C}"/>
              </c:ext>
            </c:extLst>
          </c:dPt>
          <c:dPt>
            <c:idx val="3"/>
            <c:invertIfNegative val="0"/>
            <c:bubble3D val="0"/>
            <c:spPr>
              <a:solidFill>
                <a:srgbClr val="64B44B"/>
              </a:solidFill>
              <a:ln>
                <a:noFill/>
              </a:ln>
              <a:effectLst/>
            </c:spPr>
            <c:extLst>
              <c:ext xmlns:c16="http://schemas.microsoft.com/office/drawing/2014/chart" uri="{C3380CC4-5D6E-409C-BE32-E72D297353CC}">
                <c16:uniqueId val="{00000025-152B-4F48-A729-5E310262888C}"/>
              </c:ext>
            </c:extLst>
          </c:dPt>
          <c:dPt>
            <c:idx val="4"/>
            <c:invertIfNegative val="0"/>
            <c:bubble3D val="0"/>
            <c:spPr>
              <a:solidFill>
                <a:srgbClr val="64B44B"/>
              </a:solidFill>
              <a:ln>
                <a:noFill/>
              </a:ln>
              <a:effectLst/>
            </c:spPr>
            <c:extLst>
              <c:ext xmlns:c16="http://schemas.microsoft.com/office/drawing/2014/chart" uri="{C3380CC4-5D6E-409C-BE32-E72D297353CC}">
                <c16:uniqueId val="{00000027-152B-4F48-A729-5E310262888C}"/>
              </c:ext>
            </c:extLst>
          </c:dPt>
          <c:dPt>
            <c:idx val="5"/>
            <c:invertIfNegative val="0"/>
            <c:bubble3D val="0"/>
            <c:spPr>
              <a:solidFill>
                <a:srgbClr val="64B44B"/>
              </a:solidFill>
              <a:ln>
                <a:noFill/>
              </a:ln>
              <a:effectLst/>
            </c:spPr>
            <c:extLst>
              <c:ext xmlns:c16="http://schemas.microsoft.com/office/drawing/2014/chart" uri="{C3380CC4-5D6E-409C-BE32-E72D297353CC}">
                <c16:uniqueId val="{00000029-152B-4F48-A729-5E310262888C}"/>
              </c:ext>
            </c:extLst>
          </c:dPt>
          <c:dPt>
            <c:idx val="6"/>
            <c:invertIfNegative val="0"/>
            <c:bubble3D val="0"/>
            <c:spPr>
              <a:solidFill>
                <a:srgbClr val="64B44B"/>
              </a:solidFill>
              <a:ln>
                <a:noFill/>
              </a:ln>
              <a:effectLst/>
            </c:spPr>
            <c:extLst>
              <c:ext xmlns:c16="http://schemas.microsoft.com/office/drawing/2014/chart" uri="{C3380CC4-5D6E-409C-BE32-E72D297353CC}">
                <c16:uniqueId val="{0000002B-152B-4F48-A729-5E310262888C}"/>
              </c:ext>
            </c:extLst>
          </c:dPt>
          <c:dPt>
            <c:idx val="7"/>
            <c:invertIfNegative val="0"/>
            <c:bubble3D val="0"/>
            <c:spPr>
              <a:solidFill>
                <a:srgbClr val="64B44B"/>
              </a:solidFill>
              <a:ln>
                <a:noFill/>
              </a:ln>
              <a:effectLst/>
            </c:spPr>
            <c:extLst>
              <c:ext xmlns:c16="http://schemas.microsoft.com/office/drawing/2014/chart" uri="{C3380CC4-5D6E-409C-BE32-E72D297353CC}">
                <c16:uniqueId val="{0000006E-8485-9F47-8124-1E0A2AD485F9}"/>
              </c:ext>
            </c:extLst>
          </c:dPt>
          <c:dPt>
            <c:idx val="8"/>
            <c:invertIfNegative val="0"/>
            <c:bubble3D val="0"/>
            <c:spPr>
              <a:solidFill>
                <a:srgbClr val="9DCC8F"/>
              </a:solidFill>
              <a:ln>
                <a:noFill/>
              </a:ln>
              <a:effectLst/>
            </c:spPr>
            <c:extLst>
              <c:ext xmlns:c16="http://schemas.microsoft.com/office/drawing/2014/chart" uri="{C3380CC4-5D6E-409C-BE32-E72D297353CC}">
                <c16:uniqueId val="{0000003C-9D19-3A4C-A010-DD08D32C65F9}"/>
              </c:ext>
            </c:extLst>
          </c:dPt>
          <c:dPt>
            <c:idx val="9"/>
            <c:invertIfNegative val="0"/>
            <c:bubble3D val="0"/>
            <c:spPr>
              <a:solidFill>
                <a:srgbClr val="9DCC8F"/>
              </a:solidFill>
              <a:ln>
                <a:noFill/>
              </a:ln>
              <a:effectLst/>
            </c:spPr>
            <c:extLst>
              <c:ext xmlns:c16="http://schemas.microsoft.com/office/drawing/2014/chart" uri="{C3380CC4-5D6E-409C-BE32-E72D297353CC}">
                <c16:uniqueId val="{0000003D-9D19-3A4C-A010-DD08D32C65F9}"/>
              </c:ext>
            </c:extLst>
          </c:dPt>
          <c:dPt>
            <c:idx val="10"/>
            <c:invertIfNegative val="0"/>
            <c:bubble3D val="0"/>
            <c:spPr>
              <a:solidFill>
                <a:srgbClr val="9DCC8F"/>
              </a:solidFill>
              <a:ln>
                <a:noFill/>
              </a:ln>
              <a:effectLst/>
            </c:spPr>
            <c:extLst>
              <c:ext xmlns:c16="http://schemas.microsoft.com/office/drawing/2014/chart" uri="{C3380CC4-5D6E-409C-BE32-E72D297353CC}">
                <c16:uniqueId val="{0000004B-7990-F848-9862-DBB4641812E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har bra lärare</c:v>
                </c:pt>
                <c:pt idx="1">
                  <c:v> </c:v>
                </c:pt>
                <c:pt idx="2">
                  <c:v> </c:v>
                </c:pt>
                <c:pt idx="3">
                  <c:v> </c:v>
                </c:pt>
                <c:pt idx="4">
                  <c:v> </c:v>
                </c:pt>
                <c:pt idx="5">
                  <c:v> </c:v>
                </c:pt>
                <c:pt idx="6">
                  <c:v> </c:v>
                </c:pt>
                <c:pt idx="7">
                  <c:v> </c:v>
                </c:pt>
                <c:pt idx="8">
                  <c:v> </c:v>
                </c:pt>
                <c:pt idx="9">
                  <c:v> </c:v>
                </c:pt>
                <c:pt idx="10">
                  <c:v> </c:v>
                </c:pt>
                <c:pt idx="11">
                  <c:v> </c:v>
                </c:pt>
                <c:pt idx="12">
                  <c:v> </c:v>
                </c:pt>
                <c:pt idx="13">
                  <c:v> </c:v>
                </c:pt>
              </c:strCache>
            </c:strRef>
          </c:cat>
          <c:val>
            <c:numRef>
              <c:f>Sheet1!$D$2:$D$15</c:f>
              <c:numCache>
                <c:formatCode>General</c:formatCode>
                <c:ptCount val="14"/>
                <c:pt idx="0">
                  <c:v>3.8571</c:v>
                </c:pt>
              </c:numCache>
            </c:numRef>
          </c:val>
          <c:extLst>
            <c:ext xmlns:c16="http://schemas.microsoft.com/office/drawing/2014/chart" uri="{C3380CC4-5D6E-409C-BE32-E72D297353CC}">
              <c16:uniqueId val="{0000002C-152B-4F48-A729-5E310262888C}"/>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0.9</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0.0</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0.8</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0.2</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72538528837744"/>
        </c:manualLayout>
      </c:layout>
      <c:barChart>
        <c:barDir val="bar"/>
        <c:grouping val="clustered"/>
        <c:varyColors val="0"/>
        <c:ser>
          <c:idx val="0"/>
          <c:order val="0"/>
          <c:tx>
            <c:strRef>
              <c:f>Sheet1!$B$1</c:f>
              <c:strCache>
                <c:ptCount val="1"/>
                <c:pt idx="0">
                  <c:v>2024</c:v>
                </c:pt>
              </c:strCache>
            </c:strRef>
          </c:tx>
          <c:spPr>
            <a:solidFill>
              <a:srgbClr val="C02200"/>
            </a:solidFill>
            <a:ln>
              <a:noFill/>
            </a:ln>
            <a:effectLst/>
          </c:spPr>
          <c:invertIfNegative val="0"/>
          <c:dPt>
            <c:idx val="0"/>
            <c:invertIfNegative val="0"/>
            <c:bubble3D val="0"/>
            <c:spPr>
              <a:solidFill>
                <a:srgbClr val="C02200"/>
              </a:solidFill>
              <a:ln>
                <a:noFill/>
              </a:ln>
              <a:effectLst/>
            </c:spPr>
            <c:extLst>
              <c:ext xmlns:c16="http://schemas.microsoft.com/office/drawing/2014/chart" uri="{C3380CC4-5D6E-409C-BE32-E72D297353CC}">
                <c16:uniqueId val="{00000001-49EE-444F-B9F6-27705B60C7F6}"/>
              </c:ext>
            </c:extLst>
          </c:dPt>
          <c:dPt>
            <c:idx val="1"/>
            <c:invertIfNegative val="0"/>
            <c:bubble3D val="0"/>
            <c:spPr>
              <a:solidFill>
                <a:srgbClr val="C02200"/>
              </a:solidFill>
              <a:ln>
                <a:noFill/>
              </a:ln>
              <a:effectLst/>
            </c:spPr>
            <c:extLst>
              <c:ext xmlns:c16="http://schemas.microsoft.com/office/drawing/2014/chart" uri="{C3380CC4-5D6E-409C-BE32-E72D297353CC}">
                <c16:uniqueId val="{00000003-49EE-444F-B9F6-27705B60C7F6}"/>
              </c:ext>
            </c:extLst>
          </c:dPt>
          <c:dPt>
            <c:idx val="2"/>
            <c:invertIfNegative val="0"/>
            <c:bubble3D val="0"/>
            <c:spPr>
              <a:solidFill>
                <a:srgbClr val="C02200"/>
              </a:solidFill>
              <a:ln>
                <a:noFill/>
              </a:ln>
              <a:effectLst/>
            </c:spPr>
            <c:extLst>
              <c:ext xmlns:c16="http://schemas.microsoft.com/office/drawing/2014/chart" uri="{C3380CC4-5D6E-409C-BE32-E72D297353CC}">
                <c16:uniqueId val="{00000005-49EE-444F-B9F6-27705B60C7F6}"/>
              </c:ext>
            </c:extLst>
          </c:dPt>
          <c:dPt>
            <c:idx val="3"/>
            <c:invertIfNegative val="0"/>
            <c:bubble3D val="0"/>
            <c:spPr>
              <a:solidFill>
                <a:srgbClr val="C02200"/>
              </a:solidFill>
              <a:ln>
                <a:noFill/>
              </a:ln>
              <a:effectLst/>
            </c:spPr>
            <c:extLst>
              <c:ext xmlns:c16="http://schemas.microsoft.com/office/drawing/2014/chart" uri="{C3380CC4-5D6E-409C-BE32-E72D297353CC}">
                <c16:uniqueId val="{00000007-49EE-444F-B9F6-27705B60C7F6}"/>
              </c:ext>
            </c:extLst>
          </c:dPt>
          <c:dPt>
            <c:idx val="4"/>
            <c:invertIfNegative val="0"/>
            <c:bubble3D val="0"/>
            <c:spPr>
              <a:solidFill>
                <a:srgbClr val="C02200"/>
              </a:solidFill>
              <a:ln>
                <a:noFill/>
              </a:ln>
              <a:effectLst/>
            </c:spPr>
            <c:extLst>
              <c:ext xmlns:c16="http://schemas.microsoft.com/office/drawing/2014/chart" uri="{C3380CC4-5D6E-409C-BE32-E72D297353CC}">
                <c16:uniqueId val="{00000009-49EE-444F-B9F6-27705B60C7F6}"/>
              </c:ext>
            </c:extLst>
          </c:dPt>
          <c:dPt>
            <c:idx val="5"/>
            <c:invertIfNegative val="0"/>
            <c:bubble3D val="0"/>
            <c:spPr>
              <a:solidFill>
                <a:srgbClr val="C02200"/>
              </a:solidFill>
              <a:ln>
                <a:noFill/>
              </a:ln>
              <a:effectLst/>
            </c:spPr>
            <c:extLst>
              <c:ext xmlns:c16="http://schemas.microsoft.com/office/drawing/2014/chart" uri="{C3380CC4-5D6E-409C-BE32-E72D297353CC}">
                <c16:uniqueId val="{0000000B-49EE-444F-B9F6-27705B60C7F6}"/>
              </c:ext>
            </c:extLst>
          </c:dPt>
          <c:dPt>
            <c:idx val="6"/>
            <c:invertIfNegative val="0"/>
            <c:bubble3D val="0"/>
            <c:spPr>
              <a:solidFill>
                <a:srgbClr val="C02200"/>
              </a:solidFill>
              <a:ln>
                <a:noFill/>
              </a:ln>
              <a:effectLst/>
            </c:spPr>
            <c:extLst>
              <c:ext xmlns:c16="http://schemas.microsoft.com/office/drawing/2014/chart" uri="{C3380CC4-5D6E-409C-BE32-E72D297353CC}">
                <c16:uniqueId val="{0000000D-49EE-444F-B9F6-27705B60C7F6}"/>
              </c:ext>
            </c:extLst>
          </c:dPt>
          <c:dPt>
            <c:idx val="7"/>
            <c:invertIfNegative val="0"/>
            <c:bubble3D val="0"/>
            <c:spPr>
              <a:solidFill>
                <a:srgbClr val="C02200"/>
              </a:solidFill>
              <a:ln>
                <a:noFill/>
              </a:ln>
              <a:effectLst/>
            </c:spPr>
            <c:extLst>
              <c:ext xmlns:c16="http://schemas.microsoft.com/office/drawing/2014/chart" uri="{C3380CC4-5D6E-409C-BE32-E72D297353CC}">
                <c16:uniqueId val="{0000000F-49EE-444F-B9F6-27705B60C7F6}"/>
              </c:ext>
            </c:extLst>
          </c:dPt>
          <c:dPt>
            <c:idx val="8"/>
            <c:invertIfNegative val="0"/>
            <c:bubble3D val="0"/>
            <c:spPr>
              <a:solidFill>
                <a:srgbClr val="C02200"/>
              </a:solidFill>
              <a:ln>
                <a:noFill/>
              </a:ln>
              <a:effectLst/>
            </c:spPr>
            <c:extLst>
              <c:ext xmlns:c16="http://schemas.microsoft.com/office/drawing/2014/chart" uri="{C3380CC4-5D6E-409C-BE32-E72D297353CC}">
                <c16:uniqueId val="{00000011-49EE-444F-B9F6-27705B60C7F6}"/>
              </c:ext>
            </c:extLst>
          </c:dPt>
          <c:dPt>
            <c:idx val="9"/>
            <c:invertIfNegative val="0"/>
            <c:bubble3D val="0"/>
            <c:spPr>
              <a:solidFill>
                <a:srgbClr val="C02200"/>
              </a:solidFill>
              <a:ln>
                <a:noFill/>
              </a:ln>
              <a:effectLst/>
            </c:spPr>
            <c:extLst>
              <c:ext xmlns:c16="http://schemas.microsoft.com/office/drawing/2014/chart" uri="{C3380CC4-5D6E-409C-BE32-E72D297353CC}">
                <c16:uniqueId val="{00000013-49EE-444F-B9F6-27705B60C7F6}"/>
              </c:ext>
            </c:extLst>
          </c:dPt>
          <c:dPt>
            <c:idx val="10"/>
            <c:invertIfNegative val="0"/>
            <c:bubble3D val="0"/>
            <c:spPr>
              <a:solidFill>
                <a:srgbClr val="C02200"/>
              </a:solidFill>
              <a:ln>
                <a:noFill/>
              </a:ln>
              <a:effectLst/>
            </c:spPr>
            <c:extLst>
              <c:ext xmlns:c16="http://schemas.microsoft.com/office/drawing/2014/chart" uri="{C3380CC4-5D6E-409C-BE32-E72D297353CC}">
                <c16:uniqueId val="{00000015-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På mitt fritids får eleverna vara med och bestämma</c:v>
                </c:pt>
                <c:pt idx="1">
                  <c:v>Det är bra personal på fritids</c:v>
                </c:pt>
                <c:pt idx="2">
                  <c:v>Jag känner mig trygg på fritids</c:v>
                </c:pt>
                <c:pt idx="3">
                  <c:v>Jag trivs på fritids</c:v>
                </c:pt>
                <c:pt idx="4">
                  <c:v>Jag är nöjd med mitt fritids</c:v>
                </c:pt>
                <c:pt idx="5">
                  <c:v> </c:v>
                </c:pt>
                <c:pt idx="6">
                  <c:v> </c:v>
                </c:pt>
                <c:pt idx="7">
                  <c:v> </c:v>
                </c:pt>
                <c:pt idx="8">
                  <c:v> </c:v>
                </c:pt>
              </c:strCache>
            </c:strRef>
          </c:cat>
          <c:val>
            <c:numRef>
              <c:f>Sheet1!$B$2:$B$10</c:f>
              <c:numCache>
                <c:formatCode>General</c:formatCode>
                <c:ptCount val="9"/>
                <c:pt idx="0">
                  <c:v>3.3</c:v>
                </c:pt>
                <c:pt idx="1">
                  <c:v>2.9</c:v>
                </c:pt>
                <c:pt idx="2">
                  <c:v>3.9</c:v>
                </c:pt>
                <c:pt idx="3">
                  <c:v>3.9</c:v>
                </c:pt>
                <c:pt idx="4">
                  <c:v>3.9</c:v>
                </c:pt>
              </c:numCache>
            </c:numRef>
          </c:val>
          <c:extLst>
            <c:ext xmlns:c16="http://schemas.microsoft.com/office/drawing/2014/chart" uri="{C3380CC4-5D6E-409C-BE32-E72D297353CC}">
              <c16:uniqueId val="{00000016-49EE-444F-B9F6-27705B60C7F6}"/>
            </c:ext>
          </c:extLst>
        </c:ser>
        <c:ser>
          <c:idx val="1"/>
          <c:order val="1"/>
          <c:tx>
            <c:strRef>
              <c:f>Sheet1!$C$1</c:f>
              <c:strCache>
                <c:ptCount val="1"/>
                <c:pt idx="0">
                  <c:v>2023</c:v>
                </c:pt>
              </c:strCache>
            </c:strRef>
          </c:tx>
          <c:spPr>
            <a:solidFill>
              <a:srgbClr val="C84108"/>
            </a:solidFill>
            <a:ln>
              <a:noFill/>
            </a:ln>
            <a:effectLst/>
          </c:spPr>
          <c:invertIfNegative val="0"/>
          <c:dPt>
            <c:idx val="0"/>
            <c:invertIfNegative val="0"/>
            <c:bubble3D val="0"/>
            <c:spPr>
              <a:solidFill>
                <a:srgbClr val="C84108"/>
              </a:solidFill>
              <a:ln>
                <a:noFill/>
              </a:ln>
              <a:effectLst/>
            </c:spPr>
            <c:extLst>
              <c:ext xmlns:c16="http://schemas.microsoft.com/office/drawing/2014/chart" uri="{C3380CC4-5D6E-409C-BE32-E72D297353CC}">
                <c16:uniqueId val="{00000018-49EE-444F-B9F6-27705B60C7F6}"/>
              </c:ext>
            </c:extLst>
          </c:dPt>
          <c:dPt>
            <c:idx val="1"/>
            <c:invertIfNegative val="0"/>
            <c:bubble3D val="0"/>
            <c:spPr>
              <a:solidFill>
                <a:srgbClr val="C84108"/>
              </a:solidFill>
              <a:ln>
                <a:noFill/>
              </a:ln>
              <a:effectLst/>
            </c:spPr>
            <c:extLst>
              <c:ext xmlns:c16="http://schemas.microsoft.com/office/drawing/2014/chart" uri="{C3380CC4-5D6E-409C-BE32-E72D297353CC}">
                <c16:uniqueId val="{0000001A-49EE-444F-B9F6-27705B60C7F6}"/>
              </c:ext>
            </c:extLst>
          </c:dPt>
          <c:dPt>
            <c:idx val="2"/>
            <c:invertIfNegative val="0"/>
            <c:bubble3D val="0"/>
            <c:spPr>
              <a:solidFill>
                <a:srgbClr val="C84108"/>
              </a:solidFill>
              <a:ln>
                <a:noFill/>
              </a:ln>
              <a:effectLst/>
            </c:spPr>
            <c:extLst>
              <c:ext xmlns:c16="http://schemas.microsoft.com/office/drawing/2014/chart" uri="{C3380CC4-5D6E-409C-BE32-E72D297353CC}">
                <c16:uniqueId val="{0000001C-49EE-444F-B9F6-27705B60C7F6}"/>
              </c:ext>
            </c:extLst>
          </c:dPt>
          <c:dPt>
            <c:idx val="3"/>
            <c:invertIfNegative val="0"/>
            <c:bubble3D val="0"/>
            <c:spPr>
              <a:solidFill>
                <a:srgbClr val="C84108"/>
              </a:solidFill>
              <a:ln>
                <a:noFill/>
              </a:ln>
              <a:effectLst/>
            </c:spPr>
            <c:extLst>
              <c:ext xmlns:c16="http://schemas.microsoft.com/office/drawing/2014/chart" uri="{C3380CC4-5D6E-409C-BE32-E72D297353CC}">
                <c16:uniqueId val="{0000001E-49EE-444F-B9F6-27705B60C7F6}"/>
              </c:ext>
            </c:extLst>
          </c:dPt>
          <c:dPt>
            <c:idx val="4"/>
            <c:invertIfNegative val="0"/>
            <c:bubble3D val="0"/>
            <c:spPr>
              <a:solidFill>
                <a:srgbClr val="C84108"/>
              </a:solidFill>
              <a:ln>
                <a:noFill/>
              </a:ln>
              <a:effectLst/>
            </c:spPr>
            <c:extLst>
              <c:ext xmlns:c16="http://schemas.microsoft.com/office/drawing/2014/chart" uri="{C3380CC4-5D6E-409C-BE32-E72D297353CC}">
                <c16:uniqueId val="{00000020-49EE-444F-B9F6-27705B60C7F6}"/>
              </c:ext>
            </c:extLst>
          </c:dPt>
          <c:dPt>
            <c:idx val="5"/>
            <c:invertIfNegative val="0"/>
            <c:bubble3D val="0"/>
            <c:spPr>
              <a:solidFill>
                <a:srgbClr val="C84108"/>
              </a:solidFill>
              <a:ln>
                <a:noFill/>
              </a:ln>
              <a:effectLst/>
            </c:spPr>
            <c:extLst>
              <c:ext xmlns:c16="http://schemas.microsoft.com/office/drawing/2014/chart" uri="{C3380CC4-5D6E-409C-BE32-E72D297353CC}">
                <c16:uniqueId val="{00000022-49EE-444F-B9F6-27705B60C7F6}"/>
              </c:ext>
            </c:extLst>
          </c:dPt>
          <c:dPt>
            <c:idx val="6"/>
            <c:invertIfNegative val="0"/>
            <c:bubble3D val="0"/>
            <c:spPr>
              <a:solidFill>
                <a:srgbClr val="C84108"/>
              </a:solidFill>
              <a:ln>
                <a:noFill/>
              </a:ln>
              <a:effectLst/>
            </c:spPr>
            <c:extLst>
              <c:ext xmlns:c16="http://schemas.microsoft.com/office/drawing/2014/chart" uri="{C3380CC4-5D6E-409C-BE32-E72D297353CC}">
                <c16:uniqueId val="{00000024-49EE-444F-B9F6-27705B60C7F6}"/>
              </c:ext>
            </c:extLst>
          </c:dPt>
          <c:dPt>
            <c:idx val="7"/>
            <c:invertIfNegative val="0"/>
            <c:bubble3D val="0"/>
            <c:spPr>
              <a:solidFill>
                <a:srgbClr val="C84108"/>
              </a:solidFill>
              <a:ln>
                <a:noFill/>
              </a:ln>
              <a:effectLst/>
            </c:spPr>
            <c:extLst>
              <c:ext xmlns:c16="http://schemas.microsoft.com/office/drawing/2014/chart" uri="{C3380CC4-5D6E-409C-BE32-E72D297353CC}">
                <c16:uniqueId val="{00000026-49EE-444F-B9F6-27705B60C7F6}"/>
              </c:ext>
            </c:extLst>
          </c:dPt>
          <c:dPt>
            <c:idx val="8"/>
            <c:invertIfNegative val="0"/>
            <c:bubble3D val="0"/>
            <c:spPr>
              <a:solidFill>
                <a:srgbClr val="C84108"/>
              </a:solidFill>
              <a:ln>
                <a:noFill/>
              </a:ln>
              <a:effectLst/>
            </c:spPr>
            <c:extLst>
              <c:ext xmlns:c16="http://schemas.microsoft.com/office/drawing/2014/chart" uri="{C3380CC4-5D6E-409C-BE32-E72D297353CC}">
                <c16:uniqueId val="{00000028-49EE-444F-B9F6-27705B60C7F6}"/>
              </c:ext>
            </c:extLst>
          </c:dPt>
          <c:dPt>
            <c:idx val="9"/>
            <c:invertIfNegative val="0"/>
            <c:bubble3D val="0"/>
            <c:spPr>
              <a:solidFill>
                <a:srgbClr val="C84108"/>
              </a:solidFill>
              <a:ln>
                <a:noFill/>
              </a:ln>
              <a:effectLst/>
            </c:spPr>
            <c:extLst>
              <c:ext xmlns:c16="http://schemas.microsoft.com/office/drawing/2014/chart" uri="{C3380CC4-5D6E-409C-BE32-E72D297353CC}">
                <c16:uniqueId val="{0000002A-49EE-444F-B9F6-27705B60C7F6}"/>
              </c:ext>
            </c:extLst>
          </c:dPt>
          <c:dPt>
            <c:idx val="10"/>
            <c:invertIfNegative val="0"/>
            <c:bubble3D val="0"/>
            <c:spPr>
              <a:solidFill>
                <a:srgbClr val="C84108"/>
              </a:solidFill>
              <a:ln>
                <a:noFill/>
              </a:ln>
              <a:effectLst/>
            </c:spPr>
            <c:extLst>
              <c:ext xmlns:c16="http://schemas.microsoft.com/office/drawing/2014/chart" uri="{C3380CC4-5D6E-409C-BE32-E72D297353CC}">
                <c16:uniqueId val="{0000002C-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På mitt fritids får eleverna vara med och bestämma</c:v>
                </c:pt>
                <c:pt idx="1">
                  <c:v>Det är bra personal på fritids</c:v>
                </c:pt>
                <c:pt idx="2">
                  <c:v>Jag känner mig trygg på fritids</c:v>
                </c:pt>
                <c:pt idx="3">
                  <c:v>Jag trivs på fritids</c:v>
                </c:pt>
                <c:pt idx="4">
                  <c:v>Jag är nöjd med mitt fritids</c:v>
                </c:pt>
                <c:pt idx="5">
                  <c:v> </c:v>
                </c:pt>
                <c:pt idx="6">
                  <c:v> </c:v>
                </c:pt>
                <c:pt idx="7">
                  <c:v> </c:v>
                </c:pt>
                <c:pt idx="8">
                  <c:v> </c:v>
                </c:pt>
              </c:strCache>
            </c:strRef>
          </c:cat>
          <c:val>
            <c:numRef>
              <c:f>Sheet1!$C$2:$C$10</c:f>
              <c:numCache>
                <c:formatCode>General</c:formatCode>
                <c:ptCount val="9"/>
                <c:pt idx="0">
                  <c:v>3.2222</c:v>
                </c:pt>
                <c:pt idx="1">
                  <c:v>3.5</c:v>
                </c:pt>
                <c:pt idx="2">
                  <c:v>3.8</c:v>
                </c:pt>
                <c:pt idx="3">
                  <c:v>3.5</c:v>
                </c:pt>
                <c:pt idx="4">
                  <c:v>3.5</c:v>
                </c:pt>
              </c:numCache>
            </c:numRef>
          </c:val>
          <c:extLst>
            <c:ext xmlns:c16="http://schemas.microsoft.com/office/drawing/2014/chart" uri="{C3380CC4-5D6E-409C-BE32-E72D297353CC}">
              <c16:uniqueId val="{0000002D-49EE-444F-B9F6-27705B60C7F6}"/>
            </c:ext>
          </c:extLst>
        </c:ser>
        <c:ser>
          <c:idx val="2"/>
          <c:order val="2"/>
          <c:tx>
            <c:strRef>
              <c:f>Sheet1!$D$1</c:f>
              <c:strCache>
                <c:ptCount val="1"/>
                <c:pt idx="0">
                  <c:v>2022</c:v>
                </c:pt>
              </c:strCache>
            </c:strRef>
          </c:tx>
          <c:spPr>
            <a:solidFill>
              <a:srgbClr val="EA5900"/>
            </a:solidFill>
            <a:ln>
              <a:noFill/>
            </a:ln>
            <a:effectLst/>
          </c:spPr>
          <c:invertIfNegative val="0"/>
          <c:dPt>
            <c:idx val="0"/>
            <c:invertIfNegative val="0"/>
            <c:bubble3D val="0"/>
            <c:spPr>
              <a:solidFill>
                <a:srgbClr val="EA5900"/>
              </a:solidFill>
              <a:ln>
                <a:noFill/>
              </a:ln>
              <a:effectLst/>
            </c:spPr>
            <c:extLst>
              <c:ext xmlns:c16="http://schemas.microsoft.com/office/drawing/2014/chart" uri="{C3380CC4-5D6E-409C-BE32-E72D297353CC}">
                <c16:uniqueId val="{0000002F-49EE-444F-B9F6-27705B60C7F6}"/>
              </c:ext>
            </c:extLst>
          </c:dPt>
          <c:dPt>
            <c:idx val="1"/>
            <c:invertIfNegative val="0"/>
            <c:bubble3D val="0"/>
            <c:spPr>
              <a:solidFill>
                <a:srgbClr val="EA5900"/>
              </a:solidFill>
              <a:ln>
                <a:noFill/>
              </a:ln>
              <a:effectLst/>
            </c:spPr>
            <c:extLst>
              <c:ext xmlns:c16="http://schemas.microsoft.com/office/drawing/2014/chart" uri="{C3380CC4-5D6E-409C-BE32-E72D297353CC}">
                <c16:uniqueId val="{00000031-49EE-444F-B9F6-27705B60C7F6}"/>
              </c:ext>
            </c:extLst>
          </c:dPt>
          <c:dPt>
            <c:idx val="2"/>
            <c:invertIfNegative val="0"/>
            <c:bubble3D val="0"/>
            <c:spPr>
              <a:solidFill>
                <a:srgbClr val="EA5900"/>
              </a:solidFill>
              <a:ln>
                <a:noFill/>
              </a:ln>
              <a:effectLst/>
            </c:spPr>
            <c:extLst>
              <c:ext xmlns:c16="http://schemas.microsoft.com/office/drawing/2014/chart" uri="{C3380CC4-5D6E-409C-BE32-E72D297353CC}">
                <c16:uniqueId val="{00000033-49EE-444F-B9F6-27705B60C7F6}"/>
              </c:ext>
            </c:extLst>
          </c:dPt>
          <c:dPt>
            <c:idx val="3"/>
            <c:invertIfNegative val="0"/>
            <c:bubble3D val="0"/>
            <c:spPr>
              <a:solidFill>
                <a:srgbClr val="EA5900"/>
              </a:solidFill>
              <a:ln>
                <a:noFill/>
              </a:ln>
              <a:effectLst/>
            </c:spPr>
            <c:extLst>
              <c:ext xmlns:c16="http://schemas.microsoft.com/office/drawing/2014/chart" uri="{C3380CC4-5D6E-409C-BE32-E72D297353CC}">
                <c16:uniqueId val="{00000035-49EE-444F-B9F6-27705B60C7F6}"/>
              </c:ext>
            </c:extLst>
          </c:dPt>
          <c:dPt>
            <c:idx val="4"/>
            <c:invertIfNegative val="0"/>
            <c:bubble3D val="0"/>
            <c:spPr>
              <a:solidFill>
                <a:srgbClr val="EA5900"/>
              </a:solidFill>
              <a:ln>
                <a:noFill/>
              </a:ln>
              <a:effectLst/>
            </c:spPr>
            <c:extLst>
              <c:ext xmlns:c16="http://schemas.microsoft.com/office/drawing/2014/chart" uri="{C3380CC4-5D6E-409C-BE32-E72D297353CC}">
                <c16:uniqueId val="{00000037-49EE-444F-B9F6-27705B60C7F6}"/>
              </c:ext>
            </c:extLst>
          </c:dPt>
          <c:dPt>
            <c:idx val="5"/>
            <c:invertIfNegative val="0"/>
            <c:bubble3D val="0"/>
            <c:spPr>
              <a:solidFill>
                <a:srgbClr val="EA5900"/>
              </a:solidFill>
              <a:ln>
                <a:noFill/>
              </a:ln>
              <a:effectLst/>
            </c:spPr>
            <c:extLst>
              <c:ext xmlns:c16="http://schemas.microsoft.com/office/drawing/2014/chart" uri="{C3380CC4-5D6E-409C-BE32-E72D297353CC}">
                <c16:uniqueId val="{00000039-49EE-444F-B9F6-27705B60C7F6}"/>
              </c:ext>
            </c:extLst>
          </c:dPt>
          <c:dPt>
            <c:idx val="6"/>
            <c:invertIfNegative val="0"/>
            <c:bubble3D val="0"/>
            <c:spPr>
              <a:solidFill>
                <a:srgbClr val="EA5900"/>
              </a:solidFill>
              <a:ln>
                <a:noFill/>
              </a:ln>
              <a:effectLst/>
            </c:spPr>
            <c:extLst>
              <c:ext xmlns:c16="http://schemas.microsoft.com/office/drawing/2014/chart" uri="{C3380CC4-5D6E-409C-BE32-E72D297353CC}">
                <c16:uniqueId val="{0000003B-49EE-444F-B9F6-27705B60C7F6}"/>
              </c:ext>
            </c:extLst>
          </c:dPt>
          <c:dPt>
            <c:idx val="7"/>
            <c:invertIfNegative val="0"/>
            <c:bubble3D val="0"/>
            <c:spPr>
              <a:solidFill>
                <a:srgbClr val="EA5900"/>
              </a:solidFill>
              <a:ln>
                <a:noFill/>
              </a:ln>
              <a:effectLst/>
            </c:spPr>
            <c:extLst>
              <c:ext xmlns:c16="http://schemas.microsoft.com/office/drawing/2014/chart" uri="{C3380CC4-5D6E-409C-BE32-E72D297353CC}">
                <c16:uniqueId val="{0000003D-49EE-444F-B9F6-27705B60C7F6}"/>
              </c:ext>
            </c:extLst>
          </c:dPt>
          <c:dPt>
            <c:idx val="8"/>
            <c:invertIfNegative val="0"/>
            <c:bubble3D val="0"/>
            <c:spPr>
              <a:solidFill>
                <a:srgbClr val="EA5900"/>
              </a:solidFill>
              <a:ln>
                <a:noFill/>
              </a:ln>
              <a:effectLst/>
            </c:spPr>
            <c:extLst>
              <c:ext xmlns:c16="http://schemas.microsoft.com/office/drawing/2014/chart" uri="{C3380CC4-5D6E-409C-BE32-E72D297353CC}">
                <c16:uniqueId val="{0000003F-49EE-444F-B9F6-27705B60C7F6}"/>
              </c:ext>
            </c:extLst>
          </c:dPt>
          <c:dPt>
            <c:idx val="9"/>
            <c:invertIfNegative val="0"/>
            <c:bubble3D val="0"/>
            <c:spPr>
              <a:solidFill>
                <a:srgbClr val="EA5900"/>
              </a:solidFill>
              <a:ln>
                <a:noFill/>
              </a:ln>
              <a:effectLst/>
            </c:spPr>
            <c:extLst>
              <c:ext xmlns:c16="http://schemas.microsoft.com/office/drawing/2014/chart" uri="{C3380CC4-5D6E-409C-BE32-E72D297353CC}">
                <c16:uniqueId val="{00000041-49EE-444F-B9F6-27705B60C7F6}"/>
              </c:ext>
            </c:extLst>
          </c:dPt>
          <c:dPt>
            <c:idx val="10"/>
            <c:invertIfNegative val="0"/>
            <c:bubble3D val="0"/>
            <c:spPr>
              <a:solidFill>
                <a:srgbClr val="EA5900"/>
              </a:solidFill>
              <a:ln>
                <a:noFill/>
              </a:ln>
              <a:effectLst/>
            </c:spPr>
            <c:extLst>
              <c:ext xmlns:c16="http://schemas.microsoft.com/office/drawing/2014/chart" uri="{C3380CC4-5D6E-409C-BE32-E72D297353CC}">
                <c16:uniqueId val="{00000043-49EE-444F-B9F6-27705B60C7F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På mitt fritids får eleverna vara med och bestämma</c:v>
                </c:pt>
                <c:pt idx="1">
                  <c:v>Det är bra personal på fritids</c:v>
                </c:pt>
                <c:pt idx="2">
                  <c:v>Jag känner mig trygg på fritids</c:v>
                </c:pt>
                <c:pt idx="3">
                  <c:v>Jag trivs på fritids</c:v>
                </c:pt>
                <c:pt idx="4">
                  <c:v>Jag är nöjd med mitt fritids</c:v>
                </c:pt>
                <c:pt idx="5">
                  <c:v> </c:v>
                </c:pt>
                <c:pt idx="6">
                  <c:v> </c:v>
                </c:pt>
                <c:pt idx="7">
                  <c:v> </c:v>
                </c:pt>
                <c:pt idx="8">
                  <c:v> </c:v>
                </c:pt>
              </c:strCache>
            </c:strRef>
          </c:cat>
          <c:val>
            <c:numRef>
              <c:f>Sheet1!$D$2:$D$10</c:f>
              <c:numCache>
                <c:formatCode>General</c:formatCode>
                <c:ptCount val="9"/>
                <c:pt idx="0">
                  <c:v>2.5</c:v>
                </c:pt>
                <c:pt idx="1">
                  <c:v>3.1429</c:v>
                </c:pt>
                <c:pt idx="2">
                  <c:v>3.5714</c:v>
                </c:pt>
                <c:pt idx="3">
                  <c:v>3.4286</c:v>
                </c:pt>
                <c:pt idx="4">
                  <c:v>3.2857</c:v>
                </c:pt>
              </c:numCache>
            </c:numRef>
          </c:val>
          <c:extLst>
            <c:ext xmlns:c16="http://schemas.microsoft.com/office/drawing/2014/chart" uri="{C3380CC4-5D6E-409C-BE32-E72D297353CC}">
              <c16:uniqueId val="{00000044-49EE-444F-B9F6-27705B60C7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0.6</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0.3</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0.3</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0.7</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0.2</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0.8</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0.0</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1.0</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0.2</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0.7</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0.1</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0.9</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0.9</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0.1</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0.4</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Sheet1!$B$2:$B$4</c:f>
              <c:numCache>
                <c:formatCode>General</c:formatCode>
                <c:ptCount val="3"/>
                <c:pt idx="0">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Sheet1!$C$2:$C$4</c:f>
              <c:numCache>
                <c:formatCode>General</c:formatCode>
                <c:ptCount val="3"/>
                <c:pt idx="0">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Sheet1!$D$2:$D$4</c:f>
              <c:numCache>
                <c:formatCode>General</c:formatCode>
                <c:ptCount val="3"/>
                <c:pt idx="0">
                  <c:v>0.1</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Sheet1!$E$2:$E$4</c:f>
              <c:numCache>
                <c:formatCode>General</c:formatCode>
                <c:ptCount val="3"/>
                <c:pt idx="0">
                  <c:v>0.9</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totalt</c:v>
                </c:pt>
                <c:pt idx="1">
                  <c:v>Vendestigens förskola och skola, pojkar</c:v>
                </c:pt>
                <c:pt idx="2">
                  <c:v>Vendestigens förskola och skola, flickor</c:v>
                </c:pt>
              </c:strCache>
            </c:strRef>
          </c:cat>
          <c:val>
            <c:numRef>
              <c:f>Sheet1!$F$2:$F$4</c:f>
              <c:numCache>
                <c:formatCode>General</c:formatCode>
                <c:ptCount val="3"/>
                <c:pt idx="0">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Vendestigens förskola och skola</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Jag är nöjd med min skola</c:v>
                </c:pt>
                <c:pt idx="1">
                  <c:v> </c:v>
                </c:pt>
                <c:pt idx="2">
                  <c:v> </c:v>
                </c:pt>
                <c:pt idx="3">
                  <c:v> </c:v>
                </c:pt>
                <c:pt idx="4">
                  <c:v>Mina lärare är bra på att förklara olika saker</c:v>
                </c:pt>
                <c:pt idx="5">
                  <c:v>Det är roligt att lära sig saker i skolan</c:v>
                </c:pt>
                <c:pt idx="6">
                  <c:v>Lärarna i min skola hjälper mig om jag behöver det</c:v>
                </c:pt>
                <c:pt idx="7">
                  <c:v>Mina lärare förklarar vad jag ska kunna i de olika ämnena</c:v>
                </c:pt>
                <c:pt idx="8">
                  <c:v>Mina lärare och jag pratar om hur det går för mig i skolan</c:v>
                </c:pt>
                <c:pt idx="9">
                  <c:v>Jag lär mig nya saker varje dag i skolan</c:v>
                </c:pt>
                <c:pt idx="10">
                  <c:v> </c:v>
                </c:pt>
                <c:pt idx="11">
                  <c:v> </c:v>
                </c:pt>
                <c:pt idx="12">
                  <c:v> </c:v>
                </c:pt>
                <c:pt idx="13">
                  <c:v> </c:v>
                </c:pt>
                <c:pt idx="14">
                  <c:v>Jag är med och planerar mitt eget skolarbete</c:v>
                </c:pt>
                <c:pt idx="15">
                  <c:v>Jag är med och bestämmer hur vi ska arbeta med olika skoluppgifter</c:v>
                </c:pt>
                <c:pt idx="16">
                  <c:v>Lärarna bryr sig om vad eleverna tycker</c:v>
                </c:pt>
                <c:pt idx="17">
                  <c:v> </c:v>
                </c:pt>
                <c:pt idx="18">
                  <c:v> </c:v>
                </c:pt>
              </c:strCache>
            </c:strRef>
          </c:cat>
          <c:val>
            <c:numRef>
              <c:f>Sheet1!$B$2:$B$20</c:f>
              <c:numCache>
                <c:formatCode>General</c:formatCode>
                <c:ptCount val="19"/>
                <c:pt idx="0">
                  <c:v>1.0</c:v>
                </c:pt>
                <c:pt idx="4">
                  <c:v>1.0</c:v>
                </c:pt>
                <c:pt idx="5">
                  <c:v>1.0</c:v>
                </c:pt>
                <c:pt idx="6">
                  <c:v>0.9</c:v>
                </c:pt>
                <c:pt idx="7">
                  <c:v>1.0</c:v>
                </c:pt>
                <c:pt idx="8">
                  <c:v>1.0</c:v>
                </c:pt>
                <c:pt idx="9">
                  <c:v>0.9</c:v>
                </c:pt>
                <c:pt idx="14">
                  <c:v>1.0</c:v>
                </c:pt>
                <c:pt idx="15">
                  <c:v>1.0</c:v>
                </c:pt>
                <c:pt idx="16">
                  <c:v>0.9</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Jag är nöjd med min skola</c:v>
                </c:pt>
                <c:pt idx="1">
                  <c:v> </c:v>
                </c:pt>
                <c:pt idx="2">
                  <c:v> </c:v>
                </c:pt>
                <c:pt idx="3">
                  <c:v> </c:v>
                </c:pt>
                <c:pt idx="4">
                  <c:v>Mina lärare är bra på att förklara olika saker</c:v>
                </c:pt>
                <c:pt idx="5">
                  <c:v>Det är roligt att lära sig saker i skolan</c:v>
                </c:pt>
                <c:pt idx="6">
                  <c:v>Lärarna i min skola hjälper mig om jag behöver det</c:v>
                </c:pt>
                <c:pt idx="7">
                  <c:v>Mina lärare förklarar vad jag ska kunna i de olika ämnena</c:v>
                </c:pt>
                <c:pt idx="8">
                  <c:v>Mina lärare och jag pratar om hur det går för mig i skolan</c:v>
                </c:pt>
                <c:pt idx="9">
                  <c:v>Jag lär mig nya saker varje dag i skolan</c:v>
                </c:pt>
                <c:pt idx="10">
                  <c:v> </c:v>
                </c:pt>
                <c:pt idx="11">
                  <c:v> </c:v>
                </c:pt>
                <c:pt idx="12">
                  <c:v> </c:v>
                </c:pt>
                <c:pt idx="13">
                  <c:v> </c:v>
                </c:pt>
                <c:pt idx="14">
                  <c:v>Jag är med och planerar mitt eget skolarbete</c:v>
                </c:pt>
                <c:pt idx="15">
                  <c:v>Jag är med och bestämmer hur vi ska arbeta med olika skoluppgifter</c:v>
                </c:pt>
                <c:pt idx="16">
                  <c:v>Lärarna bryr sig om vad eleverna tycker</c:v>
                </c:pt>
                <c:pt idx="17">
                  <c:v> </c:v>
                </c:pt>
                <c:pt idx="18">
                  <c:v> </c:v>
                </c:pt>
              </c:strCache>
            </c:strRef>
          </c:cat>
          <c:val>
            <c:numRef>
              <c:f>Sheet1!$C$2:$C$20</c:f>
              <c:numCache>
                <c:formatCode>General</c:formatCode>
                <c:ptCount val="19"/>
                <c:pt idx="0">
                  <c:v>0.9289</c:v>
                </c:pt>
                <c:pt idx="4">
                  <c:v>0.9646</c:v>
                </c:pt>
                <c:pt idx="5">
                  <c:v>0.9167</c:v>
                </c:pt>
                <c:pt idx="6">
                  <c:v>0.947</c:v>
                </c:pt>
                <c:pt idx="7">
                  <c:v>0.9495</c:v>
                </c:pt>
                <c:pt idx="8">
                  <c:v>0.899</c:v>
                </c:pt>
                <c:pt idx="9">
                  <c:v>0.8056</c:v>
                </c:pt>
                <c:pt idx="14">
                  <c:v>0.7772</c:v>
                </c:pt>
                <c:pt idx="15">
                  <c:v>0.7063</c:v>
                </c:pt>
                <c:pt idx="16">
                  <c:v>0.8886</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Vendestigens förskola och skola</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Jag känner mig trygg i skolan</c:v>
                </c:pt>
                <c:pt idx="1">
                  <c:v>Eleverna i min skola är snälla mot varandra</c:v>
                </c:pt>
                <c:pt idx="2">
                  <c:v>I min skola säger vuxna till om någon säger eller gör något elakt</c:v>
                </c:pt>
                <c:pt idx="3">
                  <c:v>Jag trivs i skolan</c:v>
                </c:pt>
                <c:pt idx="4">
                  <c:v> </c:v>
                </c:pt>
                <c:pt idx="5">
                  <c:v> </c:v>
                </c:pt>
                <c:pt idx="6">
                  <c:v> </c:v>
                </c:pt>
                <c:pt idx="7">
                  <c:v> </c:v>
                </c:pt>
                <c:pt idx="8">
                  <c:v>Jag har bra lärare</c:v>
                </c:pt>
                <c:pt idx="9">
                  <c:v> </c:v>
                </c:pt>
                <c:pt idx="10">
                  <c:v> </c:v>
                </c:pt>
                <c:pt idx="11">
                  <c:v> </c:v>
                </c:pt>
                <c:pt idx="12">
                  <c:v> </c:v>
                </c:pt>
                <c:pt idx="13">
                  <c:v> </c:v>
                </c:pt>
                <c:pt idx="14">
                  <c:v> </c:v>
                </c:pt>
                <c:pt idx="15">
                  <c:v> </c:v>
                </c:pt>
                <c:pt idx="16">
                  <c:v> </c:v>
                </c:pt>
                <c:pt idx="17">
                  <c:v> </c:v>
                </c:pt>
                <c:pt idx="18">
                  <c:v> </c:v>
                </c:pt>
              </c:strCache>
            </c:strRef>
          </c:cat>
          <c:val>
            <c:numRef>
              <c:f>Sheet1!$B$2:$B$20</c:f>
              <c:numCache>
                <c:formatCode>General</c:formatCode>
                <c:ptCount val="19"/>
                <c:pt idx="0">
                  <c:v>1.0</c:v>
                </c:pt>
                <c:pt idx="1">
                  <c:v>0.9</c:v>
                </c:pt>
                <c:pt idx="2">
                  <c:v>1.0</c:v>
                </c:pt>
                <c:pt idx="3">
                  <c:v>1.0</c:v>
                </c:pt>
                <c:pt idx="8">
                  <c:v>1.0</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Jag känner mig trygg i skolan</c:v>
                </c:pt>
                <c:pt idx="1">
                  <c:v>Eleverna i min skola är snälla mot varandra</c:v>
                </c:pt>
                <c:pt idx="2">
                  <c:v>I min skola säger vuxna till om någon säger eller gör något elakt</c:v>
                </c:pt>
                <c:pt idx="3">
                  <c:v>Jag trivs i skolan</c:v>
                </c:pt>
                <c:pt idx="4">
                  <c:v> </c:v>
                </c:pt>
                <c:pt idx="5">
                  <c:v> </c:v>
                </c:pt>
                <c:pt idx="6">
                  <c:v> </c:v>
                </c:pt>
                <c:pt idx="7">
                  <c:v> </c:v>
                </c:pt>
                <c:pt idx="8">
                  <c:v>Jag har bra lärare</c:v>
                </c:pt>
                <c:pt idx="9">
                  <c:v> </c:v>
                </c:pt>
                <c:pt idx="10">
                  <c:v> </c:v>
                </c:pt>
                <c:pt idx="11">
                  <c:v> </c:v>
                </c:pt>
                <c:pt idx="12">
                  <c:v> </c:v>
                </c:pt>
                <c:pt idx="13">
                  <c:v> </c:v>
                </c:pt>
                <c:pt idx="14">
                  <c:v> </c:v>
                </c:pt>
                <c:pt idx="15">
                  <c:v> </c:v>
                </c:pt>
                <c:pt idx="16">
                  <c:v> </c:v>
                </c:pt>
                <c:pt idx="17">
                  <c:v> </c:v>
                </c:pt>
                <c:pt idx="18">
                  <c:v> </c:v>
                </c:pt>
              </c:strCache>
            </c:strRef>
          </c:cat>
          <c:val>
            <c:numRef>
              <c:f>Sheet1!$C$2:$C$20</c:f>
              <c:numCache>
                <c:formatCode>General</c:formatCode>
                <c:ptCount val="19"/>
                <c:pt idx="0">
                  <c:v>0.9266</c:v>
                </c:pt>
                <c:pt idx="1">
                  <c:v>0.8582</c:v>
                </c:pt>
                <c:pt idx="2">
                  <c:v>0.9241</c:v>
                </c:pt>
                <c:pt idx="3">
                  <c:v>0.934</c:v>
                </c:pt>
                <c:pt idx="8">
                  <c:v>0.9695</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434209291"/>
          <c:y val="8.009186211267165E-2"/>
          <c:w val="0.44448421992497744"/>
          <c:h val="0.90357299610490882"/>
        </c:manualLayout>
      </c:layout>
      <c:barChart>
        <c:barDir val="bar"/>
        <c:grouping val="clustered"/>
        <c:varyColors val="0"/>
        <c:ser>
          <c:idx val="0"/>
          <c:order val="0"/>
          <c:tx>
            <c:strRef>
              <c:f>Sheet1!$B$1</c:f>
              <c:strCache>
                <c:ptCount val="1"/>
                <c:pt idx="0">
                  <c:v>Vendestigens förskola och skola</c:v>
                </c:pt>
              </c:strCache>
            </c:strRef>
          </c:tx>
          <c:spPr>
            <a:solidFill>
              <a:srgbClr val="008C86"/>
            </a:solidFill>
            <a:ln>
              <a:noFill/>
            </a:ln>
            <a:effectLst/>
          </c:spPr>
          <c:invertIfNegative val="0"/>
          <c:dPt>
            <c:idx val="0"/>
            <c:invertIfNegative val="0"/>
            <c:bubble3D val="0"/>
            <c:spPr>
              <a:solidFill>
                <a:srgbClr val="008C86"/>
              </a:solidFill>
              <a:ln>
                <a:noFill/>
              </a:ln>
              <a:effectLst/>
            </c:spPr>
            <c:extLst>
              <c:ext xmlns:c16="http://schemas.microsoft.com/office/drawing/2014/chart" uri="{C3380CC4-5D6E-409C-BE32-E72D297353CC}">
                <c16:uniqueId val="{00000001-512B-2143-ADD8-9AA7270E26F6}"/>
              </c:ext>
            </c:extLst>
          </c:dPt>
          <c:dPt>
            <c:idx val="1"/>
            <c:invertIfNegative val="0"/>
            <c:bubble3D val="0"/>
            <c:spPr>
              <a:solidFill>
                <a:srgbClr val="008C86"/>
              </a:solidFill>
              <a:ln>
                <a:noFill/>
              </a:ln>
              <a:effectLst/>
            </c:spPr>
            <c:extLst>
              <c:ext xmlns:c16="http://schemas.microsoft.com/office/drawing/2014/chart" uri="{C3380CC4-5D6E-409C-BE32-E72D297353CC}">
                <c16:uniqueId val="{00000003-512B-2143-ADD8-9AA7270E26F6}"/>
              </c:ext>
            </c:extLst>
          </c:dPt>
          <c:dPt>
            <c:idx val="2"/>
            <c:invertIfNegative val="0"/>
            <c:bubble3D val="0"/>
            <c:spPr>
              <a:solidFill>
                <a:srgbClr val="008C86"/>
              </a:solidFill>
              <a:ln>
                <a:noFill/>
              </a:ln>
              <a:effectLst/>
            </c:spPr>
            <c:extLst>
              <c:ext xmlns:c16="http://schemas.microsoft.com/office/drawing/2014/chart" uri="{C3380CC4-5D6E-409C-BE32-E72D297353CC}">
                <c16:uniqueId val="{00000005-512B-2143-ADD8-9AA7270E26F6}"/>
              </c:ext>
            </c:extLst>
          </c:dPt>
          <c:dPt>
            <c:idx val="14"/>
            <c:invertIfNegative val="0"/>
            <c:bubble3D val="0"/>
            <c:spPr>
              <a:solidFill>
                <a:srgbClr val="008C86"/>
              </a:solidFill>
              <a:ln>
                <a:noFill/>
              </a:ln>
              <a:effectLst/>
            </c:spPr>
            <c:extLst>
              <c:ext xmlns:c16="http://schemas.microsoft.com/office/drawing/2014/chart" uri="{C3380CC4-5D6E-409C-BE32-E72D297353CC}">
                <c16:uniqueId val="{00000007-512B-2143-ADD8-9AA7270E26F6}"/>
              </c:ext>
            </c:extLst>
          </c:dPt>
          <c:dPt>
            <c:idx val="15"/>
            <c:invertIfNegative val="0"/>
            <c:bubble3D val="0"/>
            <c:spPr>
              <a:solidFill>
                <a:srgbClr val="008C86"/>
              </a:solidFill>
              <a:ln>
                <a:noFill/>
              </a:ln>
              <a:effectLst/>
            </c:spPr>
            <c:extLst>
              <c:ext xmlns:c16="http://schemas.microsoft.com/office/drawing/2014/chart" uri="{C3380CC4-5D6E-409C-BE32-E72D297353CC}">
                <c16:uniqueId val="{00000009-512B-2143-ADD8-9AA7270E26F6}"/>
              </c:ext>
            </c:extLst>
          </c:dPt>
          <c:dPt>
            <c:idx val="16"/>
            <c:invertIfNegative val="0"/>
            <c:bubble3D val="0"/>
            <c:spPr>
              <a:solidFill>
                <a:srgbClr val="008C86"/>
              </a:solidFill>
              <a:ln>
                <a:noFill/>
              </a:ln>
              <a:effectLst/>
            </c:spPr>
            <c:extLst>
              <c:ext xmlns:c16="http://schemas.microsoft.com/office/drawing/2014/chart" uri="{C3380CC4-5D6E-409C-BE32-E72D297353CC}">
                <c16:uniqueId val="{0000000B-512B-2143-ADD8-9AA7270E26F6}"/>
              </c:ext>
            </c:extLst>
          </c:dPt>
          <c:dPt>
            <c:idx val="17"/>
            <c:invertIfNegative val="0"/>
            <c:bubble3D val="0"/>
            <c:spPr>
              <a:solidFill>
                <a:srgbClr val="008C86"/>
              </a:solidFill>
              <a:ln>
                <a:noFill/>
              </a:ln>
              <a:effectLst/>
            </c:spPr>
            <c:extLst>
              <c:ext xmlns:c16="http://schemas.microsoft.com/office/drawing/2014/chart" uri="{C3380CC4-5D6E-409C-BE32-E72D297353CC}">
                <c16:uniqueId val="{0000000D-512B-2143-ADD8-9AA7270E26F6}"/>
              </c:ext>
            </c:extLst>
          </c:dPt>
          <c:dPt>
            <c:idx val="18"/>
            <c:invertIfNegative val="0"/>
            <c:bubble3D val="0"/>
            <c:spPr>
              <a:solidFill>
                <a:srgbClr val="008C86"/>
              </a:solidFill>
              <a:ln>
                <a:noFill/>
              </a:ln>
              <a:effectLst/>
            </c:spPr>
            <c:extLst>
              <c:ext xmlns:c16="http://schemas.microsoft.com/office/drawing/2014/chart" uri="{C3380CC4-5D6E-409C-BE32-E72D297353CC}">
                <c16:uniqueId val="{0000000F-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På mitt fritids får eleverna vara med och bestämma</c:v>
                </c:pt>
                <c:pt idx="1">
                  <c:v>Det är bra personal på fritids</c:v>
                </c:pt>
                <c:pt idx="2">
                  <c:v>Jag känner mig trygg på fritids</c:v>
                </c:pt>
                <c:pt idx="3">
                  <c:v>Jag trivs på fritids</c:v>
                </c:pt>
                <c:pt idx="4">
                  <c:v>Jag är nöjd med mitt fritids</c:v>
                </c:pt>
                <c:pt idx="5">
                  <c:v> </c:v>
                </c:pt>
                <c:pt idx="6">
                  <c:v> </c:v>
                </c:pt>
                <c:pt idx="7">
                  <c:v> </c:v>
                </c:pt>
                <c:pt idx="8">
                  <c:v> </c:v>
                </c:pt>
                <c:pt idx="9">
                  <c:v> </c:v>
                </c:pt>
                <c:pt idx="10">
                  <c:v> </c:v>
                </c:pt>
                <c:pt idx="11">
                  <c:v> </c:v>
                </c:pt>
                <c:pt idx="12">
                  <c:v> </c:v>
                </c:pt>
                <c:pt idx="13">
                  <c:v> </c:v>
                </c:pt>
              </c:strCache>
            </c:strRef>
          </c:cat>
          <c:val>
            <c:numRef>
              <c:f>Sheet1!$B$2:$B$15</c:f>
              <c:numCache>
                <c:formatCode>General</c:formatCode>
                <c:ptCount val="14"/>
                <c:pt idx="0">
                  <c:v>0.9</c:v>
                </c:pt>
                <c:pt idx="1">
                  <c:v>0.8</c:v>
                </c:pt>
                <c:pt idx="2">
                  <c:v>1.0</c:v>
                </c:pt>
                <c:pt idx="3">
                  <c:v>1.0</c:v>
                </c:pt>
                <c:pt idx="4">
                  <c:v>1.0</c:v>
                </c:pt>
              </c:numCache>
            </c:numRef>
          </c:val>
          <c:extLst>
            <c:ext xmlns:c16="http://schemas.microsoft.com/office/drawing/2014/chart" uri="{C3380CC4-5D6E-409C-BE32-E72D297353CC}">
              <c16:uniqueId val="{00000010-512B-2143-ADD8-9AA7270E26F6}"/>
            </c:ext>
          </c:extLst>
        </c:ser>
        <c:ser>
          <c:idx val="1"/>
          <c:order val="1"/>
          <c:tx>
            <c:strRef>
              <c:f>Sheet1!$C$1</c:f>
              <c:strCache>
                <c:ptCount val="1"/>
                <c:pt idx="0">
                  <c:v>Danderyd</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12-512B-2143-ADD8-9AA7270E26F6}"/>
              </c:ext>
            </c:extLst>
          </c:dPt>
          <c:dPt>
            <c:idx val="1"/>
            <c:invertIfNegative val="0"/>
            <c:bubble3D val="0"/>
            <c:spPr>
              <a:solidFill>
                <a:srgbClr val="2AA8B0"/>
              </a:solidFill>
              <a:ln>
                <a:noFill/>
              </a:ln>
              <a:effectLst/>
            </c:spPr>
            <c:extLst>
              <c:ext xmlns:c16="http://schemas.microsoft.com/office/drawing/2014/chart" uri="{C3380CC4-5D6E-409C-BE32-E72D297353CC}">
                <c16:uniqueId val="{00000014-512B-2143-ADD8-9AA7270E26F6}"/>
              </c:ext>
            </c:extLst>
          </c:dPt>
          <c:dPt>
            <c:idx val="2"/>
            <c:invertIfNegative val="0"/>
            <c:bubble3D val="0"/>
            <c:spPr>
              <a:solidFill>
                <a:srgbClr val="2AA8B0"/>
              </a:solidFill>
              <a:ln>
                <a:noFill/>
              </a:ln>
              <a:effectLst/>
            </c:spPr>
            <c:extLst>
              <c:ext xmlns:c16="http://schemas.microsoft.com/office/drawing/2014/chart" uri="{C3380CC4-5D6E-409C-BE32-E72D297353CC}">
                <c16:uniqueId val="{00000016-512B-2143-ADD8-9AA7270E26F6}"/>
              </c:ext>
            </c:extLst>
          </c:dPt>
          <c:dPt>
            <c:idx val="14"/>
            <c:invertIfNegative val="0"/>
            <c:bubble3D val="0"/>
            <c:spPr>
              <a:solidFill>
                <a:srgbClr val="2AA8B0"/>
              </a:solidFill>
              <a:ln>
                <a:noFill/>
              </a:ln>
              <a:effectLst/>
            </c:spPr>
            <c:extLst>
              <c:ext xmlns:c16="http://schemas.microsoft.com/office/drawing/2014/chart" uri="{C3380CC4-5D6E-409C-BE32-E72D297353CC}">
                <c16:uniqueId val="{00000018-512B-2143-ADD8-9AA7270E26F6}"/>
              </c:ext>
            </c:extLst>
          </c:dPt>
          <c:dPt>
            <c:idx val="15"/>
            <c:invertIfNegative val="0"/>
            <c:bubble3D val="0"/>
            <c:spPr>
              <a:solidFill>
                <a:srgbClr val="2AA8B0"/>
              </a:solidFill>
              <a:ln>
                <a:noFill/>
              </a:ln>
              <a:effectLst/>
            </c:spPr>
            <c:extLst>
              <c:ext xmlns:c16="http://schemas.microsoft.com/office/drawing/2014/chart" uri="{C3380CC4-5D6E-409C-BE32-E72D297353CC}">
                <c16:uniqueId val="{0000001A-512B-2143-ADD8-9AA7270E26F6}"/>
              </c:ext>
            </c:extLst>
          </c:dPt>
          <c:dPt>
            <c:idx val="16"/>
            <c:invertIfNegative val="0"/>
            <c:bubble3D val="0"/>
            <c:spPr>
              <a:solidFill>
                <a:srgbClr val="2AA8B0"/>
              </a:solidFill>
              <a:ln>
                <a:noFill/>
              </a:ln>
              <a:effectLst/>
            </c:spPr>
            <c:extLst>
              <c:ext xmlns:c16="http://schemas.microsoft.com/office/drawing/2014/chart" uri="{C3380CC4-5D6E-409C-BE32-E72D297353CC}">
                <c16:uniqueId val="{0000001C-512B-2143-ADD8-9AA7270E26F6}"/>
              </c:ext>
            </c:extLst>
          </c:dPt>
          <c:dPt>
            <c:idx val="17"/>
            <c:invertIfNegative val="0"/>
            <c:bubble3D val="0"/>
            <c:spPr>
              <a:solidFill>
                <a:srgbClr val="2AA8B0"/>
              </a:solidFill>
              <a:ln>
                <a:noFill/>
              </a:ln>
              <a:effectLst/>
            </c:spPr>
            <c:extLst>
              <c:ext xmlns:c16="http://schemas.microsoft.com/office/drawing/2014/chart" uri="{C3380CC4-5D6E-409C-BE32-E72D297353CC}">
                <c16:uniqueId val="{0000001E-512B-2143-ADD8-9AA7270E26F6}"/>
              </c:ext>
            </c:extLst>
          </c:dPt>
          <c:dPt>
            <c:idx val="18"/>
            <c:invertIfNegative val="0"/>
            <c:bubble3D val="0"/>
            <c:spPr>
              <a:solidFill>
                <a:srgbClr val="2AA8B0"/>
              </a:solidFill>
              <a:ln>
                <a:noFill/>
              </a:ln>
              <a:effectLst/>
            </c:spPr>
            <c:extLst>
              <c:ext xmlns:c16="http://schemas.microsoft.com/office/drawing/2014/chart" uri="{C3380CC4-5D6E-409C-BE32-E72D297353CC}">
                <c16:uniqueId val="{00000020-512B-2143-ADD8-9AA7270E26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På mitt fritids får eleverna vara med och bestämma</c:v>
                </c:pt>
                <c:pt idx="1">
                  <c:v>Det är bra personal på fritids</c:v>
                </c:pt>
                <c:pt idx="2">
                  <c:v>Jag känner mig trygg på fritids</c:v>
                </c:pt>
                <c:pt idx="3">
                  <c:v>Jag trivs på fritids</c:v>
                </c:pt>
                <c:pt idx="4">
                  <c:v>Jag är nöjd med mitt fritids</c:v>
                </c:pt>
                <c:pt idx="5">
                  <c:v> </c:v>
                </c:pt>
                <c:pt idx="6">
                  <c:v> </c:v>
                </c:pt>
                <c:pt idx="7">
                  <c:v> </c:v>
                </c:pt>
                <c:pt idx="8">
                  <c:v> </c:v>
                </c:pt>
                <c:pt idx="9">
                  <c:v> </c:v>
                </c:pt>
                <c:pt idx="10">
                  <c:v> </c:v>
                </c:pt>
                <c:pt idx="11">
                  <c:v> </c:v>
                </c:pt>
                <c:pt idx="12">
                  <c:v> </c:v>
                </c:pt>
                <c:pt idx="13">
                  <c:v> </c:v>
                </c:pt>
              </c:strCache>
            </c:strRef>
          </c:cat>
          <c:val>
            <c:numRef>
              <c:f>Sheet1!$C$2:$C$15</c:f>
              <c:numCache>
                <c:formatCode>General</c:formatCode>
                <c:ptCount val="14"/>
                <c:pt idx="0">
                  <c:v>0.8527</c:v>
                </c:pt>
                <c:pt idx="1">
                  <c:v>0.9377</c:v>
                </c:pt>
                <c:pt idx="2">
                  <c:v>0.9377</c:v>
                </c:pt>
                <c:pt idx="3">
                  <c:v>0.9433</c:v>
                </c:pt>
                <c:pt idx="4">
                  <c:v>0.9462</c:v>
                </c:pt>
              </c:numCache>
            </c:numRef>
          </c:val>
          <c:extLst>
            <c:ext xmlns:c16="http://schemas.microsoft.com/office/drawing/2014/chart" uri="{C3380CC4-5D6E-409C-BE32-E72D297353CC}">
              <c16:uniqueId val="{00000021-512B-2143-ADD8-9AA7270E26F6}"/>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1"/>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0.0152</c:v>
                </c:pt>
                <c:pt idx="2">
                  <c:v>0.0227</c:v>
                </c:pt>
              </c:numCache>
            </c:numRef>
          </c:val>
          <c:extLst>
            <c:ext xmlns:c16="http://schemas.microsoft.com/office/drawing/2014/chart" uri="{C3380CC4-5D6E-409C-BE32-E72D297353CC}">
              <c16:uniqueId val="{00000000-0433-C544-984B-C284470244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0.0279</c:v>
                </c:pt>
                <c:pt idx="2">
                  <c:v>0.0508</c:v>
                </c:pt>
              </c:numCache>
            </c:numRef>
          </c:val>
          <c:extLst>
            <c:ext xmlns:c16="http://schemas.microsoft.com/office/drawing/2014/chart" uri="{C3380CC4-5D6E-409C-BE32-E72D297353CC}">
              <c16:uniqueId val="{00000001-0433-C544-984B-C284470244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0.1</c:v>
                </c:pt>
                <c:pt idx="1">
                  <c:v>0.2437</c:v>
                </c:pt>
                <c:pt idx="2">
                  <c:v>0.2471</c:v>
                </c:pt>
              </c:numCache>
            </c:numRef>
          </c:val>
          <c:extLst>
            <c:ext xmlns:c16="http://schemas.microsoft.com/office/drawing/2014/chart" uri="{C3380CC4-5D6E-409C-BE32-E72D297353CC}">
              <c16:uniqueId val="{00000002-0433-C544-984B-C284470244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0.9</c:v>
                </c:pt>
                <c:pt idx="1">
                  <c:v>0.6853</c:v>
                </c:pt>
                <c:pt idx="2">
                  <c:v>0.6469</c:v>
                </c:pt>
              </c:numCache>
            </c:numRef>
          </c:val>
          <c:extLst>
            <c:ext xmlns:c16="http://schemas.microsoft.com/office/drawing/2014/chart" uri="{C3380CC4-5D6E-409C-BE32-E72D297353CC}">
              <c16:uniqueId val="{00000003-0433-C544-984B-C284470244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0.0279</c:v>
                </c:pt>
                <c:pt idx="2">
                  <c:v>0.0326</c:v>
                </c:pt>
              </c:numCache>
            </c:numRef>
          </c:val>
          <c:extLst>
            <c:ext xmlns:c16="http://schemas.microsoft.com/office/drawing/2014/chart" uri="{C3380CC4-5D6E-409C-BE32-E72D297353CC}">
              <c16:uniqueId val="{00000001-E77F-F04E-915D-B0BB57F7C0B0}"/>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48134035706945"/>
          <c:y val="0.26688044522772492"/>
          <c:w val="0.4243476348839747"/>
          <c:h val="0.66250275970234773"/>
        </c:manualLayout>
      </c:layout>
      <c:radarChart>
        <c:radarStyle val="marker"/>
        <c:varyColors val="0"/>
        <c:ser>
          <c:idx val="0"/>
          <c:order val="0"/>
          <c:tx>
            <c:strRef>
              <c:f>Sheet1!$B$1</c:f>
              <c:strCache>
                <c:ptCount val="1"/>
                <c:pt idx="0">
                  <c:v>2024</c:v>
                </c:pt>
              </c:strCache>
            </c:strRef>
          </c:tx>
          <c:spPr>
            <a:ln w="28575" cap="rnd">
              <a:solidFill>
                <a:srgbClr val="C84108"/>
              </a:solidFill>
              <a:round/>
            </a:ln>
            <a:effectLst/>
          </c:spPr>
          <c:marker>
            <c:symbol val="none"/>
          </c:marker>
          <c:cat>
            <c:strRef>
              <c:f>Sheet1!$A$2:$A$8</c:f>
              <c:strCache>
                <c:ptCount val="7"/>
                <c:pt idx="0">
                  <c:v>Övergripande frågor</c:v>
                </c:pt>
                <c:pt idx="1">
                  <c:v>Kunskaper</c:v>
                </c:pt>
                <c:pt idx="2">
                  <c:v>Elevernas ansvar och inflytande</c:v>
                </c:pt>
                <c:pt idx="3">
                  <c:v>Normer och värden</c:v>
                </c:pt>
                <c:pt idx="4">
                  <c:v>Styrning och ledning</c:v>
                </c:pt>
                <c:pt idx="5">
                  <c:v>Fritidshem</c:v>
                </c:pt>
                <c:pt idx="6">
                  <c:v>Kommunspecifika frågor: Danderyd</c:v>
                </c:pt>
              </c:strCache>
            </c:strRef>
          </c:cat>
          <c:val>
            <c:numRef>
              <c:f>Sheet1!$B$2:$B$8</c:f>
              <c:numCache>
                <c:formatCode>General</c:formatCode>
                <c:ptCount val="7"/>
                <c:pt idx="0">
                  <c:v>3.9</c:v>
                </c:pt>
                <c:pt idx="1">
                  <c:v>3.55</c:v>
                </c:pt>
                <c:pt idx="2">
                  <c:v>3.4667</c:v>
                </c:pt>
                <c:pt idx="3">
                  <c:v>3.625</c:v>
                </c:pt>
                <c:pt idx="4">
                  <c:v>4.0</c:v>
                </c:pt>
                <c:pt idx="5">
                  <c:v>3.58</c:v>
                </c:pt>
              </c:numCache>
            </c:numRef>
          </c:val>
          <c:extLst>
            <c:ext xmlns:c16="http://schemas.microsoft.com/office/drawing/2014/chart" uri="{C3380CC4-5D6E-409C-BE32-E72D297353CC}">
              <c16:uniqueId val="{00000000-BAD9-E14F-BB2E-53E926EF8F99}"/>
            </c:ext>
          </c:extLst>
        </c:ser>
        <c:ser>
          <c:idx val="1"/>
          <c:order val="1"/>
          <c:tx>
            <c:strRef>
              <c:f>Sheet1!$C$1</c:f>
              <c:strCache>
                <c:ptCount val="1"/>
                <c:pt idx="0">
                  <c:v>Danderyd</c:v>
                </c:pt>
              </c:strCache>
            </c:strRef>
          </c:tx>
          <c:spPr>
            <a:ln w="28575" cap="rnd">
              <a:solidFill>
                <a:srgbClr val="018C86"/>
              </a:solidFill>
              <a:round/>
            </a:ln>
            <a:effectLst/>
          </c:spPr>
          <c:marker>
            <c:symbol val="none"/>
          </c:marker>
          <c:cat>
            <c:strRef>
              <c:f>Sheet1!$A$2:$A$8</c:f>
              <c:strCache>
                <c:ptCount val="7"/>
                <c:pt idx="0">
                  <c:v>Övergripande frågor</c:v>
                </c:pt>
                <c:pt idx="1">
                  <c:v>Kunskaper</c:v>
                </c:pt>
                <c:pt idx="2">
                  <c:v>Elevernas ansvar och inflytande</c:v>
                </c:pt>
                <c:pt idx="3">
                  <c:v>Normer och värden</c:v>
                </c:pt>
                <c:pt idx="4">
                  <c:v>Styrning och ledning</c:v>
                </c:pt>
                <c:pt idx="5">
                  <c:v>Fritidshem</c:v>
                </c:pt>
                <c:pt idx="6">
                  <c:v>Kommunspecifika frågor: Danderyd</c:v>
                </c:pt>
              </c:strCache>
            </c:strRef>
          </c:cat>
          <c:val>
            <c:numRef>
              <c:f>Sheet1!$C$2:$C$8</c:f>
              <c:numCache>
                <c:formatCode>General</c:formatCode>
                <c:ptCount val="7"/>
                <c:pt idx="0">
                  <c:v>3.6449</c:v>
                </c:pt>
                <c:pt idx="1">
                  <c:v>3.525</c:v>
                </c:pt>
                <c:pt idx="2">
                  <c:v>3.3636</c:v>
                </c:pt>
                <c:pt idx="3">
                  <c:v>3.5094</c:v>
                </c:pt>
                <c:pt idx="4">
                  <c:v>3.7949</c:v>
                </c:pt>
                <c:pt idx="5">
                  <c:v>3.6411</c:v>
                </c:pt>
              </c:numCache>
            </c:numRef>
          </c:val>
          <c:extLst>
            <c:ext xmlns:c16="http://schemas.microsoft.com/office/drawing/2014/chart" uri="{C3380CC4-5D6E-409C-BE32-E72D297353CC}">
              <c16:uniqueId val="{00000001-BAD9-E14F-BB2E-53E926EF8F99}"/>
            </c:ext>
          </c:extLst>
        </c:ser>
        <c:dLbls>
          <c:showLegendKey val="0"/>
          <c:showVal val="0"/>
          <c:showCatName val="0"/>
          <c:showSerName val="0"/>
          <c:showPercent val="0"/>
          <c:showBubbleSize val="0"/>
        </c:dLbls>
        <c:axId val="554602760"/>
        <c:axId val="554603088"/>
      </c:radarChart>
      <c:catAx>
        <c:axId val="55460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3088"/>
        <c:crosses val="autoZero"/>
        <c:auto val="1"/>
        <c:lblAlgn val="ctr"/>
        <c:lblOffset val="100"/>
        <c:noMultiLvlLbl val="0"/>
      </c:catAx>
      <c:valAx>
        <c:axId val="55460308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crossAx val="554602760"/>
        <c:crosses val="autoZero"/>
        <c:crossBetween val="between"/>
        <c:majorUnit val="1"/>
      </c:valAx>
      <c:spPr>
        <a:noFill/>
        <a:ln w="25400">
          <a:noFill/>
        </a:ln>
        <a:effectLst/>
      </c:spPr>
    </c:plotArea>
    <c:legend>
      <c:legendPos val="t"/>
      <c:layout>
        <c:manualLayout>
          <c:xMode val="edge"/>
          <c:yMode val="edge"/>
          <c:x val="0.2216633404870377"/>
          <c:y val="9.3191798356046907E-2"/>
          <c:w val="0.55667311467329528"/>
          <c:h val="6.420343823818050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numCache>
            </c:numRef>
          </c:val>
          <c:extLst>
            <c:ext xmlns:c16="http://schemas.microsoft.com/office/drawing/2014/chart" uri="{C3380CC4-5D6E-409C-BE32-E72D297353CC}">
              <c16:uniqueId val="{00000000-0EB2-EF42-976A-1693C3A9E345}"/>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numCache>
            </c:numRef>
          </c:val>
          <c:extLst>
            <c:ext xmlns:c16="http://schemas.microsoft.com/office/drawing/2014/chart" uri="{C3380CC4-5D6E-409C-BE32-E72D297353CC}">
              <c16:uniqueId val="{00000001-0EB2-EF42-976A-1693C3A9E345}"/>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numCache>
            </c:numRef>
          </c:val>
          <c:extLst>
            <c:ext xmlns:c16="http://schemas.microsoft.com/office/drawing/2014/chart" uri="{C3380CC4-5D6E-409C-BE32-E72D297353CC}">
              <c16:uniqueId val="{00000002-0EB2-EF42-976A-1693C3A9E345}"/>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numCache>
            </c:numRef>
          </c:val>
          <c:extLst>
            <c:ext xmlns:c16="http://schemas.microsoft.com/office/drawing/2014/chart" uri="{C3380CC4-5D6E-409C-BE32-E72D297353CC}">
              <c16:uniqueId val="{00000003-0EB2-EF42-976A-1693C3A9E345}"/>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numCache>
            </c:numRef>
          </c:val>
          <c:extLst>
            <c:ext xmlns:c16="http://schemas.microsoft.com/office/drawing/2014/chart" uri="{C3380CC4-5D6E-409C-BE32-E72D297353CC}">
              <c16:uniqueId val="{00000001-90A3-B944-8E3C-7A6EC8BF042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numCache>
            </c:numRef>
          </c:val>
          <c:extLst>
            <c:ext xmlns:c16="http://schemas.microsoft.com/office/drawing/2014/chart" uri="{C3380CC4-5D6E-409C-BE32-E72D297353CC}">
              <c16:uniqueId val="{00000000-1965-E845-A145-EC744C375A80}"/>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numCache>
            </c:numRef>
          </c:val>
          <c:extLst>
            <c:ext xmlns:c16="http://schemas.microsoft.com/office/drawing/2014/chart" uri="{C3380CC4-5D6E-409C-BE32-E72D297353CC}">
              <c16:uniqueId val="{00000001-1965-E845-A145-EC744C375A80}"/>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numCache>
            </c:numRef>
          </c:val>
          <c:extLst>
            <c:ext xmlns:c16="http://schemas.microsoft.com/office/drawing/2014/chart" uri="{C3380CC4-5D6E-409C-BE32-E72D297353CC}">
              <c16:uniqueId val="{00000002-1965-E845-A145-EC744C375A80}"/>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numCache>
            </c:numRef>
          </c:val>
          <c:extLst>
            <c:ext xmlns:c16="http://schemas.microsoft.com/office/drawing/2014/chart" uri="{C3380CC4-5D6E-409C-BE32-E72D297353CC}">
              <c16:uniqueId val="{00000003-1965-E845-A145-EC744C375A80}"/>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numCache>
            </c:numRef>
          </c:val>
          <c:extLst>
            <c:ext xmlns:c16="http://schemas.microsoft.com/office/drawing/2014/chart" uri="{C3380CC4-5D6E-409C-BE32-E72D297353CC}">
              <c16:uniqueId val="{00000001-7E22-A148-9E68-C9B01C98983F}"/>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0.0025</c:v>
                </c:pt>
                <c:pt idx="2">
                  <c:v>0.0054</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0.0152</c:v>
                </c:pt>
                <c:pt idx="2">
                  <c:v>0.0189</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0.0</c:v>
                </c:pt>
                <c:pt idx="1">
                  <c:v>0.2626</c:v>
                </c:pt>
                <c:pt idx="2">
                  <c:v>0.2795</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1.0</c:v>
                </c:pt>
                <c:pt idx="1">
                  <c:v>0.6869</c:v>
                </c:pt>
                <c:pt idx="2">
                  <c:v>0.6502</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0.0328</c:v>
                </c:pt>
                <c:pt idx="2">
                  <c:v>0.046</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0.0152</c:v>
                </c:pt>
                <c:pt idx="2">
                  <c:v>0.0198</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0.0278</c:v>
                </c:pt>
                <c:pt idx="2">
                  <c:v>0.0488</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0.6</c:v>
                </c:pt>
                <c:pt idx="1">
                  <c:v>0.4141</c:v>
                </c:pt>
                <c:pt idx="2">
                  <c:v>0.4164</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0.4</c:v>
                </c:pt>
                <c:pt idx="1">
                  <c:v>0.5025</c:v>
                </c:pt>
                <c:pt idx="2">
                  <c:v>0.4637</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0.0404</c:v>
                </c:pt>
                <c:pt idx="2">
                  <c:v>0.0514</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0.0076</c:v>
                </c:pt>
                <c:pt idx="2">
                  <c:v>0.0058</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0.1</c:v>
                </c:pt>
                <c:pt idx="1">
                  <c:v>0.0152</c:v>
                </c:pt>
                <c:pt idx="2">
                  <c:v>0.0339</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0.1</c:v>
                </c:pt>
                <c:pt idx="1">
                  <c:v>0.2601</c:v>
                </c:pt>
                <c:pt idx="2">
                  <c:v>0.272</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0.8</c:v>
                </c:pt>
                <c:pt idx="1">
                  <c:v>0.6869</c:v>
                </c:pt>
                <c:pt idx="2">
                  <c:v>0.6609</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0.0303</c:v>
                </c:pt>
                <c:pt idx="2">
                  <c:v>0.0273</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0.0025</c:v>
                </c:pt>
                <c:pt idx="2">
                  <c:v>0.0045</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0.0101</c:v>
                </c:pt>
                <c:pt idx="2">
                  <c:v>0.0129</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0.2</c:v>
                </c:pt>
                <c:pt idx="1">
                  <c:v>0.3258</c:v>
                </c:pt>
                <c:pt idx="2">
                  <c:v>0.3485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0.8</c:v>
                </c:pt>
                <c:pt idx="1">
                  <c:v>0.6389</c:v>
                </c:pt>
                <c:pt idx="2">
                  <c:v>0.5948</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0.0227</c:v>
                </c:pt>
                <c:pt idx="2">
                  <c:v>0.0393</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0.0227</c:v>
                </c:pt>
                <c:pt idx="2">
                  <c:v>0.0279</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0.1</c:v>
                </c:pt>
                <c:pt idx="1">
                  <c:v>0.1162</c:v>
                </c:pt>
                <c:pt idx="2">
                  <c:v>0.101</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0.9</c:v>
                </c:pt>
                <c:pt idx="1">
                  <c:v>0.5202</c:v>
                </c:pt>
                <c:pt idx="2">
                  <c:v>0.4891</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0.0</c:v>
                </c:pt>
                <c:pt idx="1">
                  <c:v>0.2854</c:v>
                </c:pt>
                <c:pt idx="2">
                  <c:v>0.3172</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0.0556</c:v>
                </c:pt>
                <c:pt idx="2">
                  <c:v>0.0647</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0.0051</c:v>
                </c:pt>
                <c:pt idx="2">
                  <c:v>0.0163</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0.0404</c:v>
                </c:pt>
                <c:pt idx="2">
                  <c:v>0.0548</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0.5</c:v>
                </c:pt>
                <c:pt idx="1">
                  <c:v>0.3384</c:v>
                </c:pt>
                <c:pt idx="2">
                  <c:v>0.3445</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0.5</c:v>
                </c:pt>
                <c:pt idx="1">
                  <c:v>0.5606</c:v>
                </c:pt>
                <c:pt idx="2">
                  <c:v>0.4926</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0.0556</c:v>
                </c:pt>
                <c:pt idx="2">
                  <c:v>0.0918</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0.038</c:v>
                </c:pt>
                <c:pt idx="2">
                  <c:v>0.069</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0.1291</c:v>
                </c:pt>
                <c:pt idx="2">
                  <c:v>0.1454</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0.8</c:v>
                </c:pt>
                <c:pt idx="1">
                  <c:v>0.4101</c:v>
                </c:pt>
                <c:pt idx="2">
                  <c:v>0.3797</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0.2</c:v>
                </c:pt>
                <c:pt idx="1">
                  <c:v>0.2962</c:v>
                </c:pt>
                <c:pt idx="2">
                  <c:v>0.242</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0.1266</c:v>
                </c:pt>
                <c:pt idx="2">
                  <c:v>0.1639</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0.0101</c:v>
                </c:pt>
                <c:pt idx="2">
                  <c:v>0.0185</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0.1</c:v>
                </c:pt>
                <c:pt idx="1">
                  <c:v>0.0608</c:v>
                </c:pt>
                <c:pt idx="2">
                  <c:v>0.0439</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0.1</c:v>
                </c:pt>
                <c:pt idx="1">
                  <c:v>0.1772</c:v>
                </c:pt>
                <c:pt idx="2">
                  <c:v>0.2663</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0.8</c:v>
                </c:pt>
                <c:pt idx="1">
                  <c:v>0.7114</c:v>
                </c:pt>
                <c:pt idx="2">
                  <c:v>0.6222</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0.0405</c:v>
                </c:pt>
                <c:pt idx="2">
                  <c:v>0.0491</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0.0177</c:v>
                </c:pt>
                <c:pt idx="2">
                  <c:v>0.0553</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0.0734</c:v>
                </c:pt>
                <c:pt idx="2">
                  <c:v>0.0994</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0.5</c:v>
                </c:pt>
                <c:pt idx="1">
                  <c:v>0.4076</c:v>
                </c:pt>
                <c:pt idx="2">
                  <c:v>0.3683</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0.5</c:v>
                </c:pt>
                <c:pt idx="1">
                  <c:v>0.3696</c:v>
                </c:pt>
                <c:pt idx="2">
                  <c:v>0.3171</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0.1316</c:v>
                </c:pt>
                <c:pt idx="2">
                  <c:v>0.16</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0.0152</c:v>
                </c:pt>
                <c:pt idx="2">
                  <c:v>0.036</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0.1</c:v>
                </c:pt>
                <c:pt idx="1">
                  <c:v>0.0886</c:v>
                </c:pt>
                <c:pt idx="2">
                  <c:v>0.1355</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0.6</c:v>
                </c:pt>
                <c:pt idx="1">
                  <c:v>0.5671</c:v>
                </c:pt>
                <c:pt idx="2">
                  <c:v>0.4805</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0.3</c:v>
                </c:pt>
                <c:pt idx="1">
                  <c:v>0.2911</c:v>
                </c:pt>
                <c:pt idx="2">
                  <c:v>0.2846</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0.038</c:v>
                </c:pt>
                <c:pt idx="2">
                  <c:v>0.0633</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0.0076</c:v>
                </c:pt>
                <c:pt idx="2">
                  <c:v>0.0173</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0.038</c:v>
                </c:pt>
                <c:pt idx="2">
                  <c:v>0.0505</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0.3</c:v>
                </c:pt>
                <c:pt idx="1">
                  <c:v>0.3139</c:v>
                </c:pt>
                <c:pt idx="2">
                  <c:v>0.2625</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0.7</c:v>
                </c:pt>
                <c:pt idx="1">
                  <c:v>0.6101</c:v>
                </c:pt>
                <c:pt idx="2">
                  <c:v>0.6373</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0.0304</c:v>
                </c:pt>
                <c:pt idx="2">
                  <c:v>0.0326</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0.0051</c:v>
                </c:pt>
                <c:pt idx="2">
                  <c:v>0.0214</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0.0381</c:v>
                </c:pt>
                <c:pt idx="2">
                  <c:v>0.0479</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0.2</c:v>
                </c:pt>
                <c:pt idx="1">
                  <c:v>0.2411</c:v>
                </c:pt>
                <c:pt idx="2">
                  <c:v>0.2696</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0.8</c:v>
                </c:pt>
                <c:pt idx="1">
                  <c:v>0.6929</c:v>
                </c:pt>
                <c:pt idx="2">
                  <c:v>0.629</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0.0228</c:v>
                </c:pt>
                <c:pt idx="2">
                  <c:v>0.0322</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0.0101</c:v>
                </c:pt>
                <c:pt idx="2">
                  <c:v>0.0239</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0.043</c:v>
                </c:pt>
                <c:pt idx="2">
                  <c:v>0.0509</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0.2</c:v>
                </c:pt>
                <c:pt idx="1">
                  <c:v>0.2557</c:v>
                </c:pt>
                <c:pt idx="2">
                  <c:v>0.2749</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0.8</c:v>
                </c:pt>
                <c:pt idx="1">
                  <c:v>0.6709</c:v>
                </c:pt>
                <c:pt idx="2">
                  <c:v>0.6195</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0.0203</c:v>
                </c:pt>
                <c:pt idx="2">
                  <c:v>0.0308</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0.0127</c:v>
                </c:pt>
                <c:pt idx="2">
                  <c:v>0.0095</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0.0076</c:v>
                </c:pt>
                <c:pt idx="2">
                  <c:v>0.0153</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0.0</c:v>
                </c:pt>
                <c:pt idx="1">
                  <c:v>0.1497</c:v>
                </c:pt>
                <c:pt idx="2">
                  <c:v>0.1384</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1.0</c:v>
                </c:pt>
                <c:pt idx="1">
                  <c:v>0.8198</c:v>
                </c:pt>
                <c:pt idx="2">
                  <c:v>0.8221</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0.0102</c:v>
                </c:pt>
                <c:pt idx="2">
                  <c:v>0.0147</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0.0113</c:v>
                </c:pt>
                <c:pt idx="2">
                  <c:v>0.0108</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0.2</c:v>
                </c:pt>
                <c:pt idx="1">
                  <c:v>0.0227</c:v>
                </c:pt>
                <c:pt idx="2">
                  <c:v>0.0337</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0.7</c:v>
                </c:pt>
                <c:pt idx="1">
                  <c:v>0.2493</c:v>
                </c:pt>
                <c:pt idx="2">
                  <c:v>0.255</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0.1</c:v>
                </c:pt>
                <c:pt idx="1">
                  <c:v>0.6884</c:v>
                </c:pt>
                <c:pt idx="2">
                  <c:v>0.6819</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0.0283</c:v>
                </c:pt>
                <c:pt idx="2">
                  <c:v>0.0185</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0.0057</c:v>
                </c:pt>
                <c:pt idx="2">
                  <c:v>0.0103</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0.0255</c:v>
                </c:pt>
                <c:pt idx="2">
                  <c:v>0.0314</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0.1</c:v>
                </c:pt>
                <c:pt idx="1">
                  <c:v>0.1955</c:v>
                </c:pt>
                <c:pt idx="2">
                  <c:v>0.2393</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0.9</c:v>
                </c:pt>
                <c:pt idx="1">
                  <c:v>0.7422</c:v>
                </c:pt>
                <c:pt idx="2">
                  <c:v>0.6984</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0.0312</c:v>
                </c:pt>
                <c:pt idx="2">
                  <c:v>0.0206</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0.0085</c:v>
                </c:pt>
                <c:pt idx="2">
                  <c:v>0.0129</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0.0227</c:v>
                </c:pt>
                <c:pt idx="2">
                  <c:v>0.0296</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0.1</c:v>
                </c:pt>
                <c:pt idx="1">
                  <c:v>0.2011</c:v>
                </c:pt>
                <c:pt idx="2">
                  <c:v>0.2399</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0.9</c:v>
                </c:pt>
                <c:pt idx="1">
                  <c:v>0.7422</c:v>
                </c:pt>
                <c:pt idx="2">
                  <c:v>0.6956</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0.0255</c:v>
                </c:pt>
                <c:pt idx="2">
                  <c:v>0.0219</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0.0227</c:v>
                </c:pt>
                <c:pt idx="2">
                  <c:v>0.0276</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0.1</c:v>
                </c:pt>
                <c:pt idx="1">
                  <c:v>0.0652</c:v>
                </c:pt>
                <c:pt idx="2">
                  <c:v>0.0721</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0.5</c:v>
                </c:pt>
                <c:pt idx="1">
                  <c:v>0.3711</c:v>
                </c:pt>
                <c:pt idx="2">
                  <c:v>0.3854</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0.4</c:v>
                </c:pt>
                <c:pt idx="1">
                  <c:v>0.4816</c:v>
                </c:pt>
                <c:pt idx="2">
                  <c:v>0.4467</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0.0595</c:v>
                </c:pt>
                <c:pt idx="2">
                  <c:v>0.0683</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Sheet1!$B$2:$B$4</c:f>
              <c:numCache>
                <c:formatCode>General</c:formatCode>
                <c:ptCount val="3"/>
                <c:pt idx="0">
                  <c:v>0.0</c:v>
                </c:pt>
                <c:pt idx="1">
                  <c:v>0.0085</c:v>
                </c:pt>
                <c:pt idx="2">
                  <c:v>0.0134</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Sheet1!$C$2:$C$4</c:f>
              <c:numCache>
                <c:formatCode>General</c:formatCode>
                <c:ptCount val="3"/>
                <c:pt idx="0">
                  <c:v>0.0</c:v>
                </c:pt>
                <c:pt idx="1">
                  <c:v>0.0198</c:v>
                </c:pt>
                <c:pt idx="2">
                  <c:v>0.0397</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Sheet1!$D$2:$D$4</c:f>
              <c:numCache>
                <c:formatCode>General</c:formatCode>
                <c:ptCount val="3"/>
                <c:pt idx="0">
                  <c:v>0.1</c:v>
                </c:pt>
                <c:pt idx="1">
                  <c:v>0.2351</c:v>
                </c:pt>
                <c:pt idx="2">
                  <c:v>0.2571</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Sheet1!$E$2:$E$4</c:f>
              <c:numCache>
                <c:formatCode>General</c:formatCode>
                <c:ptCount val="3"/>
                <c:pt idx="0">
                  <c:v>0.9</c:v>
                </c:pt>
                <c:pt idx="1">
                  <c:v>0.711</c:v>
                </c:pt>
                <c:pt idx="2">
                  <c:v>0.6636</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Danderyd, 2024</c:v>
                </c:pt>
                <c:pt idx="2">
                  <c:v>Våga Visa, 2024</c:v>
                </c:pt>
              </c:strCache>
            </c:strRef>
          </c:cat>
          <c:val>
            <c:numRef>
              <c:f>Sheet1!$F$2:$F$4</c:f>
              <c:numCache>
                <c:formatCode>General</c:formatCode>
                <c:ptCount val="3"/>
                <c:pt idx="0">
                  <c:v>0.0</c:v>
                </c:pt>
                <c:pt idx="1">
                  <c:v>0.0255</c:v>
                </c:pt>
                <c:pt idx="2">
                  <c:v>0.0263</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74572370809445"/>
          <c:y val="5.81628305901132E-2"/>
          <c:w val="0.41996476946847594"/>
          <c:h val="0.90900458384203564"/>
        </c:manualLayout>
      </c:layout>
      <c:barChart>
        <c:barDir val="bar"/>
        <c:grouping val="clustered"/>
        <c:varyColors val="0"/>
        <c:ser>
          <c:idx val="0"/>
          <c:order val="0"/>
          <c:tx>
            <c:strRef>
              <c:f>Sheet1!$B$1</c:f>
              <c:strCache>
                <c:ptCount val="1"/>
                <c:pt idx="0">
                  <c:v>{{Kommun}}</c:v>
                </c:pt>
              </c:strCache>
            </c:strRef>
          </c:tx>
          <c:spPr>
            <a:solidFill>
              <a:srgbClr val="8CC4CB"/>
            </a:solidFill>
            <a:ln>
              <a:noFill/>
            </a:ln>
            <a:effectLst/>
          </c:spPr>
          <c:invertIfNegative val="0"/>
          <c:dPt>
            <c:idx val="0"/>
            <c:invertIfNegative val="0"/>
            <c:bubble3D val="0"/>
            <c:spPr>
              <a:solidFill>
                <a:srgbClr val="EA5901"/>
              </a:solidFill>
              <a:ln>
                <a:noFill/>
              </a:ln>
              <a:effectLst/>
            </c:spPr>
            <c:extLst>
              <c:ext xmlns:c16="http://schemas.microsoft.com/office/drawing/2014/chart" uri="{C3380CC4-5D6E-409C-BE32-E72D297353CC}">
                <c16:uniqueId val="{00000001-4DD5-BA49-9BC7-D82F32BFEC2C}"/>
              </c:ext>
            </c:extLst>
          </c:dPt>
          <c:dPt>
            <c:idx val="1"/>
            <c:invertIfNegative val="0"/>
            <c:bubble3D val="0"/>
            <c:spPr>
              <a:solidFill>
                <a:srgbClr val="2AA8B0"/>
              </a:solidFill>
              <a:ln>
                <a:noFill/>
              </a:ln>
              <a:effectLst/>
            </c:spPr>
            <c:extLst>
              <c:ext xmlns:c16="http://schemas.microsoft.com/office/drawing/2014/chart" uri="{C3380CC4-5D6E-409C-BE32-E72D297353CC}">
                <c16:uniqueId val="{00000003-4DD5-BA49-9BC7-D82F32BFEC2C}"/>
              </c:ext>
            </c:extLst>
          </c:dPt>
          <c:dPt>
            <c:idx val="2"/>
            <c:invertIfNegative val="0"/>
            <c:bubble3D val="0"/>
            <c:spPr>
              <a:solidFill>
                <a:srgbClr val="8CC4CB"/>
              </a:solidFill>
              <a:ln>
                <a:noFill/>
              </a:ln>
              <a:effectLst/>
            </c:spPr>
            <c:extLst>
              <c:ext xmlns:c16="http://schemas.microsoft.com/office/drawing/2014/chart" uri="{C3380CC4-5D6E-409C-BE32-E72D297353CC}">
                <c16:uniqueId val="{00000005-4DD5-BA49-9BC7-D82F32BFEC2C}"/>
              </c:ext>
            </c:extLst>
          </c:dPt>
          <c:dPt>
            <c:idx val="3"/>
            <c:invertIfNegative val="0"/>
            <c:bubble3D val="0"/>
            <c:spPr>
              <a:solidFill>
                <a:srgbClr val="8CC4CB"/>
              </a:solidFill>
              <a:ln>
                <a:noFill/>
              </a:ln>
              <a:effectLst/>
            </c:spPr>
            <c:extLst>
              <c:ext xmlns:c16="http://schemas.microsoft.com/office/drawing/2014/chart" uri="{C3380CC4-5D6E-409C-BE32-E72D297353CC}">
                <c16:uniqueId val="{00000007-E9D5-AD4B-A2EB-6D7F42DAFB60}"/>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Danderyd</c:v>
                </c:pt>
                <c:pt idx="1">
                  <c:v>Vendestigens förskola och skola</c:v>
                </c:pt>
              </c:strCache>
            </c:strRef>
          </c:cat>
          <c:val>
            <c:numRef>
              <c:f>Sheet1!$B$2:$B$3</c:f>
              <c:numCache>
                <c:formatCode>General</c:formatCode>
                <c:ptCount val="2"/>
                <c:pt idx="0">
                  <c:v>3.6449</c:v>
                </c:pt>
                <c:pt idx="1">
                  <c:v>3.9</c:v>
                </c:pt>
              </c:numCache>
            </c:numRef>
          </c:val>
          <c:extLst>
            <c:ext xmlns:c16="http://schemas.microsoft.com/office/drawing/2014/chart" uri="{C3380CC4-5D6E-409C-BE32-E72D297353CC}">
              <c16:uniqueId val="{00000010-4DD5-BA49-9BC7-D82F32BFEC2C}"/>
            </c:ext>
          </c:extLst>
        </c:ser>
        <c:dLbls>
          <c:dLblPos val="outEnd"/>
          <c:showLegendKey val="0"/>
          <c:showVal val="1"/>
          <c:showCatName val="0"/>
          <c:showSerName val="0"/>
          <c:showPercent val="0"/>
          <c:showBubbleSize val="0"/>
        </c:dLbls>
        <c:gapWidth val="55"/>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11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3B89-DF40-A9CB-9C5183475861}"/>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3B89-DF40-A9CB-9C5183475861}"/>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0.1</c:v>
                </c:pt>
                <c:pt idx="1">
                  <c:v>0.3846</c:v>
                </c:pt>
                <c:pt idx="2">
                  <c:v>0.1429</c:v>
                </c:pt>
              </c:numCache>
            </c:numRef>
          </c:val>
          <c:extLst>
            <c:ext xmlns:c16="http://schemas.microsoft.com/office/drawing/2014/chart" uri="{C3380CC4-5D6E-409C-BE32-E72D297353CC}">
              <c16:uniqueId val="{00000002-3B89-DF40-A9CB-9C5183475861}"/>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0.9</c:v>
                </c:pt>
                <c:pt idx="1">
                  <c:v>0.6154</c:v>
                </c:pt>
                <c:pt idx="2">
                  <c:v>0.7143</c:v>
                </c:pt>
              </c:numCache>
            </c:numRef>
          </c:val>
          <c:extLst>
            <c:ext xmlns:c16="http://schemas.microsoft.com/office/drawing/2014/chart" uri="{C3380CC4-5D6E-409C-BE32-E72D297353CC}">
              <c16:uniqueId val="{00000003-3B89-DF40-A9CB-9C5183475861}"/>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0.1429</c:v>
                </c:pt>
              </c:numCache>
            </c:numRef>
          </c:val>
          <c:extLst>
            <c:ext xmlns:c16="http://schemas.microsoft.com/office/drawing/2014/chart" uri="{C3380CC4-5D6E-409C-BE32-E72D297353CC}">
              <c16:uniqueId val="{00000004-3B89-DF40-A9CB-9C5183475861}"/>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numCache>
            </c:numRef>
          </c:val>
          <c:extLst>
            <c:ext xmlns:c16="http://schemas.microsoft.com/office/drawing/2014/chart" uri="{C3380CC4-5D6E-409C-BE32-E72D297353CC}">
              <c16:uniqueId val="{00000000-2A94-0D47-B019-AC5847A7867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numCache>
            </c:numRef>
          </c:val>
          <c:extLst>
            <c:ext xmlns:c16="http://schemas.microsoft.com/office/drawing/2014/chart" uri="{C3380CC4-5D6E-409C-BE32-E72D297353CC}">
              <c16:uniqueId val="{00000001-2A94-0D47-B019-AC5847A7867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numCache>
            </c:numRef>
          </c:val>
          <c:extLst>
            <c:ext xmlns:c16="http://schemas.microsoft.com/office/drawing/2014/chart" uri="{C3380CC4-5D6E-409C-BE32-E72D297353CC}">
              <c16:uniqueId val="{00000002-2A94-0D47-B019-AC5847A7867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numCache>
            </c:numRef>
          </c:val>
          <c:extLst>
            <c:ext xmlns:c16="http://schemas.microsoft.com/office/drawing/2014/chart" uri="{C3380CC4-5D6E-409C-BE32-E72D297353CC}">
              <c16:uniqueId val="{00000003-2A94-0D47-B019-AC5847A7867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numCache>
            </c:numRef>
          </c:val>
          <c:extLst>
            <c:ext xmlns:c16="http://schemas.microsoft.com/office/drawing/2014/chart" uri="{C3380CC4-5D6E-409C-BE32-E72D297353CC}">
              <c16:uniqueId val="{00000004-2A94-0D47-B019-AC5847A7867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456389777443857"/>
          <c:y val="0.80944350642495455"/>
          <c:w val="0.53367740616986648"/>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numCache>
            </c:numRef>
          </c:val>
          <c:extLst>
            <c:ext xmlns:c16="http://schemas.microsoft.com/office/drawing/2014/chart" uri="{C3380CC4-5D6E-409C-BE32-E72D297353CC}">
              <c16:uniqueId val="{00000000-34B9-CD4A-AA8D-246995E5EDE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numCache>
            </c:numRef>
          </c:val>
          <c:extLst>
            <c:ext xmlns:c16="http://schemas.microsoft.com/office/drawing/2014/chart" uri="{C3380CC4-5D6E-409C-BE32-E72D297353CC}">
              <c16:uniqueId val="{00000001-34B9-CD4A-AA8D-246995E5EDE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numCache>
            </c:numRef>
          </c:val>
          <c:extLst>
            <c:ext xmlns:c16="http://schemas.microsoft.com/office/drawing/2014/chart" uri="{C3380CC4-5D6E-409C-BE32-E72D297353CC}">
              <c16:uniqueId val="{00000002-34B9-CD4A-AA8D-246995E5EDE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numCache>
            </c:numRef>
          </c:val>
          <c:extLst>
            <c:ext xmlns:c16="http://schemas.microsoft.com/office/drawing/2014/chart" uri="{C3380CC4-5D6E-409C-BE32-E72D297353CC}">
              <c16:uniqueId val="{00000003-34B9-CD4A-AA8D-246995E5EDE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numCache>
            </c:numRef>
          </c:val>
          <c:extLst>
            <c:ext xmlns:c16="http://schemas.microsoft.com/office/drawing/2014/chart" uri="{C3380CC4-5D6E-409C-BE32-E72D297353CC}">
              <c16:uniqueId val="{00000004-34B9-CD4A-AA8D-246995E5EDE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629379908698183"/>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0.1429</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0.0769</c:v>
                </c:pt>
                <c:pt idx="2">
                  <c:v>0.1429</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0.0</c:v>
                </c:pt>
                <c:pt idx="1">
                  <c:v>0.3846</c:v>
                </c:pt>
                <c:pt idx="2">
                  <c:v>0.2857</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1.0</c:v>
                </c:pt>
                <c:pt idx="1">
                  <c:v>0.5385</c:v>
                </c:pt>
                <c:pt idx="2">
                  <c:v>0.4286</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61784025247766E-2"/>
          <c:y val="6.385983903435441E-2"/>
          <c:w val="0.87894029531791384"/>
          <c:h val="0.76764245756208593"/>
        </c:manualLayout>
      </c:layout>
      <c:lineChart>
        <c:grouping val="standard"/>
        <c:varyColors val="0"/>
        <c:ser>
          <c:idx val="0"/>
          <c:order val="0"/>
          <c:tx>
            <c:strRef>
              <c:f>Sheet1!$B$1</c:f>
              <c:strCache>
                <c:ptCount val="1"/>
                <c:pt idx="0">
                  <c:v>{{Kommun}}</c:v>
                </c:pt>
              </c:strCache>
            </c:strRef>
          </c:tx>
          <c:spPr>
            <a:ln w="22225" cap="rnd">
              <a:solidFill>
                <a:srgbClr val="2AA8B0"/>
              </a:solidFill>
              <a:round/>
            </a:ln>
            <a:effectLst/>
          </c:spPr>
          <c:marker>
            <c:symbol val="circle"/>
            <c:size val="5"/>
            <c:spPr>
              <a:solidFill>
                <a:srgbClr val="2AA8B0"/>
              </a:solidFill>
              <a:ln w="9525">
                <a:noFill/>
              </a:ln>
              <a:effectLst/>
            </c:spPr>
          </c:marker>
          <c:dPt>
            <c:idx val="0"/>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1-6270-D543-82D8-39314D95D0C8}"/>
              </c:ext>
            </c:extLst>
          </c:dPt>
          <c:dPt>
            <c:idx val="1"/>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3-6270-D543-82D8-39314D95D0C8}"/>
              </c:ext>
            </c:extLst>
          </c:dPt>
          <c:dPt>
            <c:idx val="2"/>
            <c:marker>
              <c:symbol val="circle"/>
              <c:size val="5"/>
              <c:spPr>
                <a:solidFill>
                  <a:srgbClr val="2AA8B0"/>
                </a:solidFill>
                <a:ln w="9525">
                  <a:noFill/>
                </a:ln>
                <a:effectLst/>
              </c:spPr>
            </c:marker>
            <c:bubble3D val="0"/>
            <c:spPr>
              <a:ln w="22225" cap="rnd">
                <a:solidFill>
                  <a:srgbClr val="2AA8B0"/>
                </a:solidFill>
                <a:round/>
              </a:ln>
              <a:effectLst/>
            </c:spPr>
            <c:extLst>
              <c:ext xmlns:c16="http://schemas.microsoft.com/office/drawing/2014/chart" uri="{C3380CC4-5D6E-409C-BE32-E72D297353CC}">
                <c16:uniqueId val="{00000005-6270-D543-82D8-39314D95D0C8}"/>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2022</c:v>
                </c:pt>
                <c:pt idx="1">
                  <c:v>2023</c:v>
                </c:pt>
                <c:pt idx="2">
                  <c:v>2024</c:v>
                </c:pt>
              </c:strCache>
            </c:strRef>
          </c:cat>
          <c:val>
            <c:numRef>
              <c:f>Sheet1!$B$2:$B$4</c:f>
              <c:numCache>
                <c:formatCode>General</c:formatCode>
                <c:ptCount val="3"/>
                <c:pt idx="0">
                  <c:v>3.8333</c:v>
                </c:pt>
                <c:pt idx="1">
                  <c:v>3.6154</c:v>
                </c:pt>
                <c:pt idx="2">
                  <c:v>3.9</c:v>
                </c:pt>
              </c:numCache>
            </c:numRef>
          </c:val>
          <c:smooth val="0"/>
          <c:extLst>
            <c:ext xmlns:c16="http://schemas.microsoft.com/office/drawing/2014/chart" uri="{C3380CC4-5D6E-409C-BE32-E72D297353CC}">
              <c16:uniqueId val="{00000006-6270-D543-82D8-39314D95D0C8}"/>
            </c:ext>
          </c:extLst>
        </c:ser>
        <c:dLbls>
          <c:showLegendKey val="0"/>
          <c:showVal val="1"/>
          <c:showCatName val="0"/>
          <c:showSerName val="0"/>
          <c:showPercent val="0"/>
          <c:showBubbleSize val="0"/>
        </c:dLbls>
        <c:marker val="1"/>
        <c:smooth val="0"/>
        <c:axId val="778302768"/>
        <c:axId val="752388576"/>
      </c:lineChart>
      <c:catAx>
        <c:axId val="778302768"/>
        <c:scaling>
          <c:orientation val="minMax"/>
        </c:scaling>
        <c:delete val="0"/>
        <c:axPos val="b"/>
        <c:numFmt formatCode="General" sourceLinked="1"/>
        <c:majorTickMark val="out"/>
        <c:minorTickMark val="none"/>
        <c:tickLblPos val="nextTo"/>
        <c:spPr>
          <a:solidFill>
            <a:schemeClr val="tx1"/>
          </a:solidFill>
          <a:ln w="9525" cap="flat" cmpd="sng" algn="ctr">
            <a:solidFill>
              <a:schemeClr val="bg1">
                <a:lumMod val="85000"/>
                <a:lumOff val="15000"/>
                <a:alpha val="30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5"/>
          <c:min val="0"/>
        </c:scaling>
        <c:delete val="1"/>
        <c:axPos val="l"/>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0.1429</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0.6</c:v>
                </c:pt>
                <c:pt idx="1">
                  <c:v>0.6923</c:v>
                </c:pt>
                <c:pt idx="2">
                  <c:v>0.7143</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0.4</c:v>
                </c:pt>
                <c:pt idx="1">
                  <c:v>0.3077</c:v>
                </c:pt>
                <c:pt idx="2">
                  <c:v>0.1429</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0.1429</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0.1</c:v>
                </c:pt>
                <c:pt idx="1">
                  <c:v>0.0</c:v>
                </c:pt>
                <c:pt idx="2">
                  <c:v>0.1429</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0.1</c:v>
                </c:pt>
                <c:pt idx="1">
                  <c:v>0.1538</c:v>
                </c:pt>
                <c:pt idx="2">
                  <c:v>0.0</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0.8</c:v>
                </c:pt>
                <c:pt idx="1">
                  <c:v>0.8462</c:v>
                </c:pt>
                <c:pt idx="2">
                  <c:v>0.5714</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0.1429</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0.2857</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0.2</c:v>
                </c:pt>
                <c:pt idx="1">
                  <c:v>0.3846</c:v>
                </c:pt>
                <c:pt idx="2">
                  <c:v>0.5714</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0.8</c:v>
                </c:pt>
                <c:pt idx="1">
                  <c:v>0.6154</c:v>
                </c:pt>
                <c:pt idx="2">
                  <c:v>0.1429</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0.1429</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0.1</c:v>
                </c:pt>
                <c:pt idx="1">
                  <c:v>0.3846</c:v>
                </c:pt>
                <c:pt idx="2">
                  <c:v>0.0</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0.9</c:v>
                </c:pt>
                <c:pt idx="1">
                  <c:v>0.4615</c:v>
                </c:pt>
                <c:pt idx="2">
                  <c:v>0.4286</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0.0</c:v>
                </c:pt>
                <c:pt idx="1">
                  <c:v>0.1538</c:v>
                </c:pt>
                <c:pt idx="2">
                  <c:v>0.4286</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0.1429</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0.0769</c:v>
                </c:pt>
                <c:pt idx="2">
                  <c:v>0.4286</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0.5</c:v>
                </c:pt>
                <c:pt idx="1">
                  <c:v>0.5385</c:v>
                </c:pt>
                <c:pt idx="2">
                  <c:v>0.1429</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0.5</c:v>
                </c:pt>
                <c:pt idx="1">
                  <c:v>0.3846</c:v>
                </c:pt>
                <c:pt idx="2">
                  <c:v>0.1429</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0.1429</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0.1429</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0.2308</c:v>
                </c:pt>
                <c:pt idx="2">
                  <c:v>0.5714</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0.8</c:v>
                </c:pt>
                <c:pt idx="1">
                  <c:v>0.5385</c:v>
                </c:pt>
                <c:pt idx="2">
                  <c:v>0.1429</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0.2</c:v>
                </c:pt>
                <c:pt idx="1">
                  <c:v>0.1538</c:v>
                </c:pt>
                <c:pt idx="2">
                  <c:v>0.0</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0.0769</c:v>
                </c:pt>
                <c:pt idx="2">
                  <c:v>0.1429</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0.1</c:v>
                </c:pt>
                <c:pt idx="1">
                  <c:v>0.0</c:v>
                </c:pt>
                <c:pt idx="2">
                  <c:v>0.2857</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0.1</c:v>
                </c:pt>
                <c:pt idx="1">
                  <c:v>0.3077</c:v>
                </c:pt>
                <c:pt idx="2">
                  <c:v>0.1429</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0.8</c:v>
                </c:pt>
                <c:pt idx="1">
                  <c:v>0.6923</c:v>
                </c:pt>
                <c:pt idx="2">
                  <c:v>0.5714</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61784025247766E-2"/>
          <c:y val="0.15928384428746467"/>
          <c:w val="0.87894029531791384"/>
          <c:h val="0.6722179301074338"/>
        </c:manualLayout>
      </c:layout>
      <c:barChart>
        <c:barDir val="col"/>
        <c:grouping val="clustered"/>
        <c:varyColors val="0"/>
        <c:ser>
          <c:idx val="0"/>
          <c:order val="0"/>
          <c:tx>
            <c:strRef>
              <c:f>Sheet1!$B$1</c:f>
              <c:strCache>
                <c:ptCount val="1"/>
                <c:pt idx="0">
                  <c:v>NI</c:v>
                </c:pt>
              </c:strCache>
            </c:strRef>
          </c:tx>
          <c:spPr>
            <a:solidFill>
              <a:srgbClr val="2AA8B0"/>
            </a:solidFill>
            <a:ln>
              <a:noFill/>
            </a:ln>
            <a:effectLst/>
          </c:spPr>
          <c:invertIfNegative val="0"/>
          <c:dPt>
            <c:idx val="0"/>
            <c:invertIfNegative val="0"/>
            <c:bubble3D val="0"/>
            <c:spPr>
              <a:solidFill>
                <a:srgbClr val="2AA8B0"/>
              </a:solidFill>
              <a:ln>
                <a:noFill/>
              </a:ln>
              <a:effectLst/>
            </c:spPr>
            <c:extLst>
              <c:ext xmlns:c16="http://schemas.microsoft.com/office/drawing/2014/chart" uri="{C3380CC4-5D6E-409C-BE32-E72D297353CC}">
                <c16:uniqueId val="{00000001-CED6-0444-8FBE-BC623F2F94AE}"/>
              </c:ext>
            </c:extLst>
          </c:dPt>
          <c:dPt>
            <c:idx val="1"/>
            <c:invertIfNegative val="0"/>
            <c:bubble3D val="0"/>
            <c:spPr>
              <a:solidFill>
                <a:srgbClr val="2AA8B0"/>
              </a:solidFill>
              <a:ln>
                <a:noFill/>
              </a:ln>
              <a:effectLst/>
            </c:spPr>
            <c:extLst>
              <c:ext xmlns:c16="http://schemas.microsoft.com/office/drawing/2014/chart" uri="{C3380CC4-5D6E-409C-BE32-E72D297353CC}">
                <c16:uniqueId val="{00000003-CED6-0444-8FBE-BC623F2F94AE}"/>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Flicka</c:v>
                </c:pt>
                <c:pt idx="1">
                  <c:v>Pojke</c:v>
                </c:pt>
              </c:strCache>
            </c:strRef>
          </c:cat>
          <c:val>
            <c:numRef>
              <c:f>Sheet1!$B$2:$B$3</c:f>
              <c:numCache>
                <c:formatCode>General</c:formatCode>
                <c:ptCount val="2"/>
              </c:numCache>
            </c:numRef>
          </c:val>
          <c:extLst>
            <c:ext xmlns:c16="http://schemas.microsoft.com/office/drawing/2014/chart" uri="{C3380CC4-5D6E-409C-BE32-E72D297353CC}">
              <c16:uniqueId val="{00000010-CED6-0444-8FBE-BC623F2F94AE}"/>
            </c:ext>
          </c:extLst>
        </c:ser>
        <c:dLbls>
          <c:dLblPos val="outEnd"/>
          <c:showLegendKey val="0"/>
          <c:showVal val="1"/>
          <c:showCatName val="0"/>
          <c:showSerName val="0"/>
          <c:showPercent val="0"/>
          <c:showBubbleSize val="0"/>
        </c:dLbls>
        <c:gapWidth val="55"/>
        <c:axId val="778302768"/>
        <c:axId val="752388576"/>
      </c:barChart>
      <c:catAx>
        <c:axId val="778302768"/>
        <c:scaling>
          <c:orientation val="minMax"/>
        </c:scaling>
        <c:delete val="0"/>
        <c:axPos val="b"/>
        <c:numFmt formatCode="General" sourceLinked="1"/>
        <c:majorTickMark val="out"/>
        <c:minorTickMark val="none"/>
        <c:tickLblPos val="nextTo"/>
        <c:spPr>
          <a:solidFill>
            <a:schemeClr val="tx1"/>
          </a:solidFill>
          <a:ln w="9525" cap="flat" cmpd="sng" algn="ctr">
            <a:solidFill>
              <a:schemeClr val="bg1">
                <a:lumMod val="85000"/>
                <a:lumOff val="15000"/>
                <a:alpha val="30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9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l"/>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0.5714</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0.1538</c:v>
                </c:pt>
                <c:pt idx="2">
                  <c:v>0.1429</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0.5</c:v>
                </c:pt>
                <c:pt idx="1">
                  <c:v>0.8462</c:v>
                </c:pt>
                <c:pt idx="2">
                  <c:v>0.2857</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0.5</c:v>
                </c:pt>
                <c:pt idx="1">
                  <c:v>0.0</c:v>
                </c:pt>
                <c:pt idx="2">
                  <c:v>0.0</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0.1</c:v>
                </c:pt>
                <c:pt idx="1">
                  <c:v>0.0</c:v>
                </c:pt>
                <c:pt idx="2">
                  <c:v>0.1429</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0.6</c:v>
                </c:pt>
                <c:pt idx="1">
                  <c:v>0.6154</c:v>
                </c:pt>
                <c:pt idx="2">
                  <c:v>0.4286</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0.3</c:v>
                </c:pt>
                <c:pt idx="1">
                  <c:v>0.3846</c:v>
                </c:pt>
                <c:pt idx="2">
                  <c:v>0.4286</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0.1429</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0.3</c:v>
                </c:pt>
                <c:pt idx="1">
                  <c:v>0.3077</c:v>
                </c:pt>
                <c:pt idx="2">
                  <c:v>0.0</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0.7</c:v>
                </c:pt>
                <c:pt idx="1">
                  <c:v>0.6923</c:v>
                </c:pt>
                <c:pt idx="2">
                  <c:v>0.8571</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0.1429</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0.2</c:v>
                </c:pt>
                <c:pt idx="1">
                  <c:v>0.4615</c:v>
                </c:pt>
                <c:pt idx="2">
                  <c:v>0.0</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0.8</c:v>
                </c:pt>
                <c:pt idx="1">
                  <c:v>0.5385</c:v>
                </c:pt>
                <c:pt idx="2">
                  <c:v>0.8571</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0.1429</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0.2</c:v>
                </c:pt>
                <c:pt idx="1">
                  <c:v>0.2308</c:v>
                </c:pt>
                <c:pt idx="2">
                  <c:v>0.0</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0.8</c:v>
                </c:pt>
                <c:pt idx="1">
                  <c:v>0.7692</c:v>
                </c:pt>
                <c:pt idx="2">
                  <c:v>0.8571</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91785941818413"/>
          <c:y val="5.81628305901132E-2"/>
          <c:w val="0.44448421992497744"/>
          <c:h val="0.92122974544045322"/>
        </c:manualLayout>
      </c:layout>
      <c:barChart>
        <c:barDir val="bar"/>
        <c:grouping val="clustered"/>
        <c:varyColors val="0"/>
        <c:ser>
          <c:idx val="0"/>
          <c:order val="0"/>
          <c:tx>
            <c:strRef>
              <c:f>Sheet1!$B$1</c:f>
              <c:strCache>
                <c:ptCount val="1"/>
                <c:pt idx="0">
                  <c:v>2024</c:v>
                </c:pt>
              </c:strCache>
            </c:strRef>
          </c:tx>
          <c:spPr>
            <a:solidFill>
              <a:srgbClr val="008C86"/>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46B7-8946-99C7-0AFAA3A00794}"/>
              </c:ext>
            </c:extLst>
          </c:dPt>
          <c:dPt>
            <c:idx val="1"/>
            <c:invertIfNegative val="0"/>
            <c:bubble3D val="0"/>
            <c:spPr>
              <a:solidFill>
                <a:srgbClr val="C00000"/>
              </a:solidFill>
              <a:ln>
                <a:noFill/>
              </a:ln>
              <a:effectLst/>
            </c:spPr>
            <c:extLst>
              <c:ext xmlns:c16="http://schemas.microsoft.com/office/drawing/2014/chart" uri="{C3380CC4-5D6E-409C-BE32-E72D297353CC}">
                <c16:uniqueId val="{00000003-46B7-8946-99C7-0AFAA3A00794}"/>
              </c:ext>
            </c:extLst>
          </c:dPt>
          <c:dPt>
            <c:idx val="2"/>
            <c:invertIfNegative val="0"/>
            <c:bubble3D val="0"/>
            <c:spPr>
              <a:solidFill>
                <a:srgbClr val="C00000"/>
              </a:solidFill>
              <a:ln>
                <a:noFill/>
              </a:ln>
              <a:effectLst/>
            </c:spPr>
            <c:extLst>
              <c:ext xmlns:c16="http://schemas.microsoft.com/office/drawing/2014/chart" uri="{C3380CC4-5D6E-409C-BE32-E72D297353CC}">
                <c16:uniqueId val="{00000005-46B7-8946-99C7-0AFAA3A00794}"/>
              </c:ext>
            </c:extLst>
          </c:dPt>
          <c:dPt>
            <c:idx val="4"/>
            <c:invertIfNegative val="0"/>
            <c:bubble3D val="0"/>
            <c:spPr>
              <a:solidFill>
                <a:schemeClr val="accent3"/>
              </a:solidFill>
              <a:ln>
                <a:noFill/>
              </a:ln>
              <a:effectLst/>
            </c:spPr>
            <c:extLst>
              <c:ext xmlns:c16="http://schemas.microsoft.com/office/drawing/2014/chart" uri="{C3380CC4-5D6E-409C-BE32-E72D297353CC}">
                <c16:uniqueId val="{00000070-4D53-FC42-B435-1ACAC5982E96}"/>
              </c:ext>
            </c:extLst>
          </c:dPt>
          <c:dPt>
            <c:idx val="5"/>
            <c:invertIfNegative val="0"/>
            <c:bubble3D val="0"/>
            <c:spPr>
              <a:solidFill>
                <a:schemeClr val="accent3"/>
              </a:solidFill>
              <a:ln>
                <a:noFill/>
              </a:ln>
              <a:effectLst/>
            </c:spPr>
            <c:extLst>
              <c:ext xmlns:c16="http://schemas.microsoft.com/office/drawing/2014/chart" uri="{C3380CC4-5D6E-409C-BE32-E72D297353CC}">
                <c16:uniqueId val="{00000075-4D53-FC42-B435-1ACAC5982E96}"/>
              </c:ext>
            </c:extLst>
          </c:dPt>
          <c:dPt>
            <c:idx val="6"/>
            <c:invertIfNegative val="0"/>
            <c:bubble3D val="0"/>
            <c:spPr>
              <a:solidFill>
                <a:schemeClr val="accent3"/>
              </a:solidFill>
              <a:ln>
                <a:noFill/>
              </a:ln>
              <a:effectLst/>
            </c:spPr>
            <c:extLst>
              <c:ext xmlns:c16="http://schemas.microsoft.com/office/drawing/2014/chart" uri="{C3380CC4-5D6E-409C-BE32-E72D297353CC}">
                <c16:uniqueId val="{0000007A-4D53-FC42-B435-1ACAC5982E96}"/>
              </c:ext>
            </c:extLst>
          </c:dPt>
          <c:dPt>
            <c:idx val="7"/>
            <c:invertIfNegative val="0"/>
            <c:bubble3D val="0"/>
            <c:spPr>
              <a:solidFill>
                <a:schemeClr val="accent3"/>
              </a:solidFill>
              <a:ln>
                <a:noFill/>
              </a:ln>
              <a:effectLst/>
            </c:spPr>
            <c:extLst>
              <c:ext xmlns:c16="http://schemas.microsoft.com/office/drawing/2014/chart" uri="{C3380CC4-5D6E-409C-BE32-E72D297353CC}">
                <c16:uniqueId val="{0000007F-4D53-FC42-B435-1ACAC5982E96}"/>
              </c:ext>
            </c:extLst>
          </c:dPt>
          <c:dPt>
            <c:idx val="8"/>
            <c:invertIfNegative val="0"/>
            <c:bubble3D val="0"/>
            <c:spPr>
              <a:solidFill>
                <a:schemeClr val="accent3"/>
              </a:solidFill>
              <a:ln>
                <a:noFill/>
              </a:ln>
              <a:effectLst/>
            </c:spPr>
            <c:extLst>
              <c:ext xmlns:c16="http://schemas.microsoft.com/office/drawing/2014/chart" uri="{C3380CC4-5D6E-409C-BE32-E72D297353CC}">
                <c16:uniqueId val="{00000084-4D53-FC42-B435-1ACAC5982E96}"/>
              </c:ext>
            </c:extLst>
          </c:dPt>
          <c:dPt>
            <c:idx val="9"/>
            <c:invertIfNegative val="0"/>
            <c:bubble3D val="0"/>
            <c:spPr>
              <a:solidFill>
                <a:schemeClr val="accent3"/>
              </a:solidFill>
              <a:ln>
                <a:noFill/>
              </a:ln>
              <a:effectLst/>
            </c:spPr>
            <c:extLst>
              <c:ext xmlns:c16="http://schemas.microsoft.com/office/drawing/2014/chart" uri="{C3380CC4-5D6E-409C-BE32-E72D297353CC}">
                <c16:uniqueId val="{00000089-4D53-FC42-B435-1ACAC5982E96}"/>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8E-4D53-FC42-B435-1ACAC5982E96}"/>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93-4D53-FC42-B435-1ACAC5982E96}"/>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98-4D53-FC42-B435-1ACAC5982E96}"/>
              </c:ext>
            </c:extLst>
          </c:dPt>
          <c:dPt>
            <c:idx val="13"/>
            <c:invertIfNegative val="0"/>
            <c:bubble3D val="0"/>
            <c:spPr>
              <a:solidFill>
                <a:srgbClr val="309544"/>
              </a:solidFill>
              <a:ln>
                <a:noFill/>
              </a:ln>
              <a:effectLst/>
            </c:spPr>
            <c:extLst>
              <c:ext xmlns:c16="http://schemas.microsoft.com/office/drawing/2014/chart" uri="{C3380CC4-5D6E-409C-BE32-E72D297353CC}">
                <c16:uniqueId val="{00000040-283B-6346-9021-8233AD4FA085}"/>
              </c:ext>
            </c:extLst>
          </c:dPt>
          <c:dPt>
            <c:idx val="14"/>
            <c:invertIfNegative val="0"/>
            <c:bubble3D val="0"/>
            <c:spPr>
              <a:solidFill>
                <a:srgbClr val="309545"/>
              </a:solidFill>
              <a:ln>
                <a:noFill/>
              </a:ln>
              <a:effectLst/>
            </c:spPr>
            <c:extLst>
              <c:ext xmlns:c16="http://schemas.microsoft.com/office/drawing/2014/chart" uri="{C3380CC4-5D6E-409C-BE32-E72D297353CC}">
                <c16:uniqueId val="{00000007-46B7-8946-99C7-0AFAA3A00794}"/>
              </c:ext>
            </c:extLst>
          </c:dPt>
          <c:dPt>
            <c:idx val="15"/>
            <c:invertIfNegative val="0"/>
            <c:bubble3D val="0"/>
            <c:spPr>
              <a:solidFill>
                <a:srgbClr val="309545"/>
              </a:solidFill>
              <a:ln>
                <a:noFill/>
              </a:ln>
              <a:effectLst/>
            </c:spPr>
            <c:extLst>
              <c:ext xmlns:c16="http://schemas.microsoft.com/office/drawing/2014/chart" uri="{C3380CC4-5D6E-409C-BE32-E72D297353CC}">
                <c16:uniqueId val="{00000009-46B7-8946-99C7-0AFAA3A00794}"/>
              </c:ext>
            </c:extLst>
          </c:dPt>
          <c:dPt>
            <c:idx val="16"/>
            <c:invertIfNegative val="0"/>
            <c:bubble3D val="0"/>
            <c:spPr>
              <a:solidFill>
                <a:srgbClr val="309545"/>
              </a:solidFill>
              <a:ln>
                <a:noFill/>
              </a:ln>
              <a:effectLst/>
            </c:spPr>
            <c:extLst>
              <c:ext xmlns:c16="http://schemas.microsoft.com/office/drawing/2014/chart" uri="{C3380CC4-5D6E-409C-BE32-E72D297353CC}">
                <c16:uniqueId val="{0000000B-46B7-8946-99C7-0AFAA3A00794}"/>
              </c:ext>
            </c:extLst>
          </c:dPt>
          <c:dPt>
            <c:idx val="17"/>
            <c:invertIfNegative val="0"/>
            <c:bubble3D val="0"/>
            <c:spPr>
              <a:solidFill>
                <a:srgbClr val="309545"/>
              </a:solidFill>
              <a:ln>
                <a:noFill/>
              </a:ln>
              <a:effectLst/>
            </c:spPr>
            <c:extLst>
              <c:ext xmlns:c16="http://schemas.microsoft.com/office/drawing/2014/chart" uri="{C3380CC4-5D6E-409C-BE32-E72D297353CC}">
                <c16:uniqueId val="{0000000D-46B7-8946-99C7-0AFAA3A00794}"/>
              </c:ext>
            </c:extLst>
          </c:dPt>
          <c:dPt>
            <c:idx val="18"/>
            <c:invertIfNegative val="0"/>
            <c:bubble3D val="0"/>
            <c:spPr>
              <a:solidFill>
                <a:srgbClr val="309545"/>
              </a:solidFill>
              <a:ln>
                <a:noFill/>
              </a:ln>
              <a:effectLst/>
            </c:spPr>
            <c:extLst>
              <c:ext xmlns:c16="http://schemas.microsoft.com/office/drawing/2014/chart" uri="{C3380CC4-5D6E-409C-BE32-E72D297353CC}">
                <c16:uniqueId val="{0000000F-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min skola</c:v>
                </c:pt>
                <c:pt idx="1">
                  <c:v> </c:v>
                </c:pt>
                <c:pt idx="2">
                  <c:v> </c:v>
                </c:pt>
                <c:pt idx="3">
                  <c:v> </c:v>
                </c:pt>
                <c:pt idx="4">
                  <c:v>Mina lärare är bra på att förklara olika saker</c:v>
                </c:pt>
                <c:pt idx="5">
                  <c:v>Det är roligt att lära sig saker i skolan</c:v>
                </c:pt>
                <c:pt idx="6">
                  <c:v>Lärarna i min skola hjälper mig om jag behöver det</c:v>
                </c:pt>
                <c:pt idx="7">
                  <c:v>Mina lärare förklarar vad jag ska kunna i de olika ämnena</c:v>
                </c:pt>
                <c:pt idx="8">
                  <c:v>Mina lärare och jag pratar om hur det går för mig i skolan</c:v>
                </c:pt>
                <c:pt idx="9">
                  <c:v>Jag lär mig nya saker varje dag i skolan</c:v>
                </c:pt>
                <c:pt idx="10">
                  <c:v> </c:v>
                </c:pt>
                <c:pt idx="11">
                  <c:v> </c:v>
                </c:pt>
                <c:pt idx="12">
                  <c:v> </c:v>
                </c:pt>
                <c:pt idx="13">
                  <c:v> </c:v>
                </c:pt>
              </c:strCache>
            </c:strRef>
          </c:cat>
          <c:val>
            <c:numRef>
              <c:f>Sheet1!$B$2:$B$15</c:f>
              <c:numCache>
                <c:formatCode>General</c:formatCode>
                <c:ptCount val="14"/>
                <c:pt idx="0">
                  <c:v>3.9</c:v>
                </c:pt>
                <c:pt idx="4">
                  <c:v>3.8</c:v>
                </c:pt>
                <c:pt idx="5">
                  <c:v>3.4</c:v>
                </c:pt>
                <c:pt idx="6">
                  <c:v>3.7</c:v>
                </c:pt>
                <c:pt idx="7">
                  <c:v>4.0</c:v>
                </c:pt>
                <c:pt idx="8">
                  <c:v>3.5</c:v>
                </c:pt>
                <c:pt idx="9">
                  <c:v>2.9</c:v>
                </c:pt>
              </c:numCache>
            </c:numRef>
          </c:val>
          <c:extLst>
            <c:ext xmlns:c16="http://schemas.microsoft.com/office/drawing/2014/chart" uri="{C3380CC4-5D6E-409C-BE32-E72D297353CC}">
              <c16:uniqueId val="{00000010-46B7-8946-99C7-0AFAA3A00794}"/>
            </c:ext>
          </c:extLst>
        </c:ser>
        <c:ser>
          <c:idx val="1"/>
          <c:order val="1"/>
          <c:tx>
            <c:strRef>
              <c:f>Sheet1!$C$1</c:f>
              <c:strCache>
                <c:ptCount val="1"/>
                <c:pt idx="0">
                  <c:v>2023</c:v>
                </c:pt>
              </c:strCache>
            </c:strRef>
          </c:tx>
          <c:spPr>
            <a:solidFill>
              <a:srgbClr val="2AA8B0"/>
            </a:solidFill>
            <a:ln>
              <a:noFill/>
            </a:ln>
            <a:effectLst/>
          </c:spPr>
          <c:invertIfNegative val="0"/>
          <c:dPt>
            <c:idx val="0"/>
            <c:invertIfNegative val="0"/>
            <c:bubble3D val="0"/>
            <c:spPr>
              <a:solidFill>
                <a:srgbClr val="C8410A"/>
              </a:solidFill>
              <a:ln>
                <a:noFill/>
              </a:ln>
              <a:effectLst/>
            </c:spPr>
            <c:extLst>
              <c:ext xmlns:c16="http://schemas.microsoft.com/office/drawing/2014/chart" uri="{C3380CC4-5D6E-409C-BE32-E72D297353CC}">
                <c16:uniqueId val="{00000012-46B7-8946-99C7-0AFAA3A00794}"/>
              </c:ext>
            </c:extLst>
          </c:dPt>
          <c:dPt>
            <c:idx val="1"/>
            <c:invertIfNegative val="0"/>
            <c:bubble3D val="0"/>
            <c:spPr>
              <a:solidFill>
                <a:srgbClr val="C8410A"/>
              </a:solidFill>
              <a:ln>
                <a:noFill/>
              </a:ln>
              <a:effectLst/>
            </c:spPr>
            <c:extLst>
              <c:ext xmlns:c16="http://schemas.microsoft.com/office/drawing/2014/chart" uri="{C3380CC4-5D6E-409C-BE32-E72D297353CC}">
                <c16:uniqueId val="{00000014-46B7-8946-99C7-0AFAA3A00794}"/>
              </c:ext>
            </c:extLst>
          </c:dPt>
          <c:dPt>
            <c:idx val="2"/>
            <c:invertIfNegative val="0"/>
            <c:bubble3D val="0"/>
            <c:spPr>
              <a:solidFill>
                <a:srgbClr val="C8410A"/>
              </a:solidFill>
              <a:ln>
                <a:noFill/>
              </a:ln>
              <a:effectLst/>
            </c:spPr>
            <c:extLst>
              <c:ext xmlns:c16="http://schemas.microsoft.com/office/drawing/2014/chart" uri="{C3380CC4-5D6E-409C-BE32-E72D297353CC}">
                <c16:uniqueId val="{00000016-46B7-8946-99C7-0AFAA3A00794}"/>
              </c:ext>
            </c:extLst>
          </c:dPt>
          <c:dPt>
            <c:idx val="4"/>
            <c:invertIfNegative val="0"/>
            <c:bubble3D val="0"/>
            <c:spPr>
              <a:solidFill>
                <a:srgbClr val="008C86"/>
              </a:solidFill>
              <a:ln>
                <a:noFill/>
              </a:ln>
              <a:effectLst/>
            </c:spPr>
            <c:extLst>
              <c:ext xmlns:c16="http://schemas.microsoft.com/office/drawing/2014/chart" uri="{C3380CC4-5D6E-409C-BE32-E72D297353CC}">
                <c16:uniqueId val="{00000071-4D53-FC42-B435-1ACAC5982E96}"/>
              </c:ext>
            </c:extLst>
          </c:dPt>
          <c:dPt>
            <c:idx val="5"/>
            <c:invertIfNegative val="0"/>
            <c:bubble3D val="0"/>
            <c:spPr>
              <a:solidFill>
                <a:srgbClr val="008C86"/>
              </a:solidFill>
              <a:ln>
                <a:noFill/>
              </a:ln>
              <a:effectLst/>
            </c:spPr>
            <c:extLst>
              <c:ext xmlns:c16="http://schemas.microsoft.com/office/drawing/2014/chart" uri="{C3380CC4-5D6E-409C-BE32-E72D297353CC}">
                <c16:uniqueId val="{00000076-4D53-FC42-B435-1ACAC5982E96}"/>
              </c:ext>
            </c:extLst>
          </c:dPt>
          <c:dPt>
            <c:idx val="6"/>
            <c:invertIfNegative val="0"/>
            <c:bubble3D val="0"/>
            <c:spPr>
              <a:solidFill>
                <a:srgbClr val="008C86"/>
              </a:solidFill>
              <a:ln>
                <a:noFill/>
              </a:ln>
              <a:effectLst/>
            </c:spPr>
            <c:extLst>
              <c:ext xmlns:c16="http://schemas.microsoft.com/office/drawing/2014/chart" uri="{C3380CC4-5D6E-409C-BE32-E72D297353CC}">
                <c16:uniqueId val="{0000007B-4D53-FC42-B435-1ACAC5982E96}"/>
              </c:ext>
            </c:extLst>
          </c:dPt>
          <c:dPt>
            <c:idx val="7"/>
            <c:invertIfNegative val="0"/>
            <c:bubble3D val="0"/>
            <c:spPr>
              <a:solidFill>
                <a:srgbClr val="008C86"/>
              </a:solidFill>
              <a:ln>
                <a:noFill/>
              </a:ln>
              <a:effectLst/>
            </c:spPr>
            <c:extLst>
              <c:ext xmlns:c16="http://schemas.microsoft.com/office/drawing/2014/chart" uri="{C3380CC4-5D6E-409C-BE32-E72D297353CC}">
                <c16:uniqueId val="{00000080-4D53-FC42-B435-1ACAC5982E96}"/>
              </c:ext>
            </c:extLst>
          </c:dPt>
          <c:dPt>
            <c:idx val="8"/>
            <c:invertIfNegative val="0"/>
            <c:bubble3D val="0"/>
            <c:spPr>
              <a:solidFill>
                <a:srgbClr val="008C86"/>
              </a:solidFill>
              <a:ln>
                <a:noFill/>
              </a:ln>
              <a:effectLst/>
            </c:spPr>
            <c:extLst>
              <c:ext xmlns:c16="http://schemas.microsoft.com/office/drawing/2014/chart" uri="{C3380CC4-5D6E-409C-BE32-E72D297353CC}">
                <c16:uniqueId val="{00000085-4D53-FC42-B435-1ACAC5982E96}"/>
              </c:ext>
            </c:extLst>
          </c:dPt>
          <c:dPt>
            <c:idx val="9"/>
            <c:invertIfNegative val="0"/>
            <c:bubble3D val="0"/>
            <c:spPr>
              <a:solidFill>
                <a:srgbClr val="008C86"/>
              </a:solidFill>
              <a:ln>
                <a:noFill/>
              </a:ln>
              <a:effectLst/>
            </c:spPr>
            <c:extLst>
              <c:ext xmlns:c16="http://schemas.microsoft.com/office/drawing/2014/chart" uri="{C3380CC4-5D6E-409C-BE32-E72D297353CC}">
                <c16:uniqueId val="{0000008A-4D53-FC42-B435-1ACAC5982E96}"/>
              </c:ext>
            </c:extLst>
          </c:dPt>
          <c:dPt>
            <c:idx val="10"/>
            <c:invertIfNegative val="0"/>
            <c:bubble3D val="0"/>
            <c:spPr>
              <a:solidFill>
                <a:srgbClr val="008C86"/>
              </a:solidFill>
              <a:ln>
                <a:noFill/>
              </a:ln>
              <a:effectLst/>
            </c:spPr>
            <c:extLst>
              <c:ext xmlns:c16="http://schemas.microsoft.com/office/drawing/2014/chart" uri="{C3380CC4-5D6E-409C-BE32-E72D297353CC}">
                <c16:uniqueId val="{0000008F-4D53-FC42-B435-1ACAC5982E96}"/>
              </c:ext>
            </c:extLst>
          </c:dPt>
          <c:dPt>
            <c:idx val="11"/>
            <c:invertIfNegative val="0"/>
            <c:bubble3D val="0"/>
            <c:spPr>
              <a:solidFill>
                <a:srgbClr val="008C86"/>
              </a:solidFill>
              <a:ln>
                <a:noFill/>
              </a:ln>
              <a:effectLst/>
            </c:spPr>
            <c:extLst>
              <c:ext xmlns:c16="http://schemas.microsoft.com/office/drawing/2014/chart" uri="{C3380CC4-5D6E-409C-BE32-E72D297353CC}">
                <c16:uniqueId val="{00000094-4D53-FC42-B435-1ACAC5982E96}"/>
              </c:ext>
            </c:extLst>
          </c:dPt>
          <c:dPt>
            <c:idx val="12"/>
            <c:invertIfNegative val="0"/>
            <c:bubble3D val="0"/>
            <c:spPr>
              <a:solidFill>
                <a:srgbClr val="008C86"/>
              </a:solidFill>
              <a:ln>
                <a:noFill/>
              </a:ln>
              <a:effectLst/>
            </c:spPr>
            <c:extLst>
              <c:ext xmlns:c16="http://schemas.microsoft.com/office/drawing/2014/chart" uri="{C3380CC4-5D6E-409C-BE32-E72D297353CC}">
                <c16:uniqueId val="{00000099-4D53-FC42-B435-1ACAC5982E96}"/>
              </c:ext>
            </c:extLst>
          </c:dPt>
          <c:dPt>
            <c:idx val="13"/>
            <c:invertIfNegative val="0"/>
            <c:bubble3D val="0"/>
            <c:spPr>
              <a:solidFill>
                <a:srgbClr val="64B44B"/>
              </a:solidFill>
              <a:ln>
                <a:noFill/>
              </a:ln>
              <a:effectLst/>
            </c:spPr>
            <c:extLst>
              <c:ext xmlns:c16="http://schemas.microsoft.com/office/drawing/2014/chart" uri="{C3380CC4-5D6E-409C-BE32-E72D297353CC}">
                <c16:uniqueId val="{00000041-283B-6346-9021-8233AD4FA085}"/>
              </c:ext>
            </c:extLst>
          </c:dPt>
          <c:dPt>
            <c:idx val="14"/>
            <c:invertIfNegative val="0"/>
            <c:bubble3D val="0"/>
            <c:spPr>
              <a:solidFill>
                <a:srgbClr val="64B44B"/>
              </a:solidFill>
              <a:ln>
                <a:noFill/>
              </a:ln>
              <a:effectLst/>
            </c:spPr>
            <c:extLst>
              <c:ext xmlns:c16="http://schemas.microsoft.com/office/drawing/2014/chart" uri="{C3380CC4-5D6E-409C-BE32-E72D297353CC}">
                <c16:uniqueId val="{00000018-46B7-8946-99C7-0AFAA3A00794}"/>
              </c:ext>
            </c:extLst>
          </c:dPt>
          <c:dPt>
            <c:idx val="15"/>
            <c:invertIfNegative val="0"/>
            <c:bubble3D val="0"/>
            <c:spPr>
              <a:solidFill>
                <a:srgbClr val="64B44B"/>
              </a:solidFill>
              <a:ln>
                <a:noFill/>
              </a:ln>
              <a:effectLst/>
            </c:spPr>
            <c:extLst>
              <c:ext xmlns:c16="http://schemas.microsoft.com/office/drawing/2014/chart" uri="{C3380CC4-5D6E-409C-BE32-E72D297353CC}">
                <c16:uniqueId val="{0000001A-46B7-8946-99C7-0AFAA3A00794}"/>
              </c:ext>
            </c:extLst>
          </c:dPt>
          <c:dPt>
            <c:idx val="16"/>
            <c:invertIfNegative val="0"/>
            <c:bubble3D val="0"/>
            <c:spPr>
              <a:solidFill>
                <a:srgbClr val="64B44B"/>
              </a:solidFill>
              <a:ln>
                <a:noFill/>
              </a:ln>
              <a:effectLst/>
            </c:spPr>
            <c:extLst>
              <c:ext xmlns:c16="http://schemas.microsoft.com/office/drawing/2014/chart" uri="{C3380CC4-5D6E-409C-BE32-E72D297353CC}">
                <c16:uniqueId val="{0000001C-46B7-8946-99C7-0AFAA3A00794}"/>
              </c:ext>
            </c:extLst>
          </c:dPt>
          <c:dPt>
            <c:idx val="17"/>
            <c:invertIfNegative val="0"/>
            <c:bubble3D val="0"/>
            <c:spPr>
              <a:solidFill>
                <a:srgbClr val="64B44B"/>
              </a:solidFill>
              <a:ln>
                <a:noFill/>
              </a:ln>
              <a:effectLst/>
            </c:spPr>
            <c:extLst>
              <c:ext xmlns:c16="http://schemas.microsoft.com/office/drawing/2014/chart" uri="{C3380CC4-5D6E-409C-BE32-E72D297353CC}">
                <c16:uniqueId val="{0000001E-46B7-8946-99C7-0AFAA3A00794}"/>
              </c:ext>
            </c:extLst>
          </c:dPt>
          <c:dPt>
            <c:idx val="18"/>
            <c:invertIfNegative val="0"/>
            <c:bubble3D val="0"/>
            <c:spPr>
              <a:solidFill>
                <a:srgbClr val="64B44B"/>
              </a:solidFill>
              <a:ln>
                <a:noFill/>
              </a:ln>
              <a:effectLst/>
            </c:spPr>
            <c:extLst>
              <c:ext xmlns:c16="http://schemas.microsoft.com/office/drawing/2014/chart" uri="{C3380CC4-5D6E-409C-BE32-E72D297353CC}">
                <c16:uniqueId val="{00000020-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min skola</c:v>
                </c:pt>
                <c:pt idx="1">
                  <c:v> </c:v>
                </c:pt>
                <c:pt idx="2">
                  <c:v> </c:v>
                </c:pt>
                <c:pt idx="3">
                  <c:v> </c:v>
                </c:pt>
                <c:pt idx="4">
                  <c:v>Mina lärare är bra på att förklara olika saker</c:v>
                </c:pt>
                <c:pt idx="5">
                  <c:v>Det är roligt att lära sig saker i skolan</c:v>
                </c:pt>
                <c:pt idx="6">
                  <c:v>Lärarna i min skola hjälper mig om jag behöver det</c:v>
                </c:pt>
                <c:pt idx="7">
                  <c:v>Mina lärare förklarar vad jag ska kunna i de olika ämnena</c:v>
                </c:pt>
                <c:pt idx="8">
                  <c:v>Mina lärare och jag pratar om hur det går för mig i skolan</c:v>
                </c:pt>
                <c:pt idx="9">
                  <c:v>Jag lär mig nya saker varje dag i skolan</c:v>
                </c:pt>
                <c:pt idx="10">
                  <c:v> </c:v>
                </c:pt>
                <c:pt idx="11">
                  <c:v> </c:v>
                </c:pt>
                <c:pt idx="12">
                  <c:v> </c:v>
                </c:pt>
                <c:pt idx="13">
                  <c:v> </c:v>
                </c:pt>
              </c:strCache>
            </c:strRef>
          </c:cat>
          <c:val>
            <c:numRef>
              <c:f>Sheet1!$C$2:$C$15</c:f>
              <c:numCache>
                <c:formatCode>General</c:formatCode>
                <c:ptCount val="14"/>
                <c:pt idx="0">
                  <c:v>3.6154</c:v>
                </c:pt>
                <c:pt idx="4">
                  <c:v>3.6154</c:v>
                </c:pt>
                <c:pt idx="5">
                  <c:v>3.3077</c:v>
                </c:pt>
                <c:pt idx="6">
                  <c:v>3.8462</c:v>
                </c:pt>
                <c:pt idx="7">
                  <c:v>3.4615</c:v>
                </c:pt>
                <c:pt idx="8">
                  <c:v>3.3077</c:v>
                </c:pt>
                <c:pt idx="9">
                  <c:v>2.7692</c:v>
                </c:pt>
              </c:numCache>
            </c:numRef>
          </c:val>
          <c:extLst>
            <c:ext xmlns:c16="http://schemas.microsoft.com/office/drawing/2014/chart" uri="{C3380CC4-5D6E-409C-BE32-E72D297353CC}">
              <c16:uniqueId val="{00000021-46B7-8946-99C7-0AFAA3A00794}"/>
            </c:ext>
          </c:extLst>
        </c:ser>
        <c:ser>
          <c:idx val="2"/>
          <c:order val="2"/>
          <c:tx>
            <c:strRef>
              <c:f>Sheet1!$D$1</c:f>
              <c:strCache>
                <c:ptCount val="1"/>
                <c:pt idx="0">
                  <c:v>2022</c:v>
                </c:pt>
              </c:strCache>
            </c:strRef>
          </c:tx>
          <c:spPr>
            <a:solidFill>
              <a:srgbClr val="8DC5CB"/>
            </a:solidFill>
            <a:ln>
              <a:noFill/>
            </a:ln>
            <a:effectLst/>
          </c:spPr>
          <c:invertIfNegative val="0"/>
          <c:dPt>
            <c:idx val="0"/>
            <c:invertIfNegative val="0"/>
            <c:bubble3D val="0"/>
            <c:spPr>
              <a:solidFill>
                <a:srgbClr val="EA5901"/>
              </a:solidFill>
              <a:ln>
                <a:noFill/>
              </a:ln>
              <a:effectLst/>
            </c:spPr>
            <c:extLst>
              <c:ext xmlns:c16="http://schemas.microsoft.com/office/drawing/2014/chart" uri="{C3380CC4-5D6E-409C-BE32-E72D297353CC}">
                <c16:uniqueId val="{00000023-46B7-8946-99C7-0AFAA3A00794}"/>
              </c:ext>
            </c:extLst>
          </c:dPt>
          <c:dPt>
            <c:idx val="1"/>
            <c:invertIfNegative val="0"/>
            <c:bubble3D val="0"/>
            <c:spPr>
              <a:solidFill>
                <a:srgbClr val="EA5901"/>
              </a:solidFill>
              <a:ln>
                <a:noFill/>
              </a:ln>
              <a:effectLst/>
            </c:spPr>
            <c:extLst>
              <c:ext xmlns:c16="http://schemas.microsoft.com/office/drawing/2014/chart" uri="{C3380CC4-5D6E-409C-BE32-E72D297353CC}">
                <c16:uniqueId val="{00000025-46B7-8946-99C7-0AFAA3A00794}"/>
              </c:ext>
            </c:extLst>
          </c:dPt>
          <c:dPt>
            <c:idx val="2"/>
            <c:invertIfNegative val="0"/>
            <c:bubble3D val="0"/>
            <c:spPr>
              <a:solidFill>
                <a:srgbClr val="EA5901"/>
              </a:solidFill>
              <a:ln>
                <a:noFill/>
              </a:ln>
              <a:effectLst/>
            </c:spPr>
            <c:extLst>
              <c:ext xmlns:c16="http://schemas.microsoft.com/office/drawing/2014/chart" uri="{C3380CC4-5D6E-409C-BE32-E72D297353CC}">
                <c16:uniqueId val="{00000027-46B7-8946-99C7-0AFAA3A00794}"/>
              </c:ext>
            </c:extLst>
          </c:dPt>
          <c:dPt>
            <c:idx val="4"/>
            <c:invertIfNegative val="0"/>
            <c:bubble3D val="0"/>
            <c:spPr>
              <a:solidFill>
                <a:srgbClr val="2BA8B0"/>
              </a:solidFill>
              <a:ln>
                <a:noFill/>
              </a:ln>
              <a:effectLst/>
            </c:spPr>
            <c:extLst>
              <c:ext xmlns:c16="http://schemas.microsoft.com/office/drawing/2014/chart" uri="{C3380CC4-5D6E-409C-BE32-E72D297353CC}">
                <c16:uniqueId val="{00000072-4D53-FC42-B435-1ACAC5982E96}"/>
              </c:ext>
            </c:extLst>
          </c:dPt>
          <c:dPt>
            <c:idx val="5"/>
            <c:invertIfNegative val="0"/>
            <c:bubble3D val="0"/>
            <c:spPr>
              <a:solidFill>
                <a:srgbClr val="2BA8B0"/>
              </a:solidFill>
              <a:ln>
                <a:noFill/>
              </a:ln>
              <a:effectLst/>
            </c:spPr>
            <c:extLst>
              <c:ext xmlns:c16="http://schemas.microsoft.com/office/drawing/2014/chart" uri="{C3380CC4-5D6E-409C-BE32-E72D297353CC}">
                <c16:uniqueId val="{00000077-4D53-FC42-B435-1ACAC5982E96}"/>
              </c:ext>
            </c:extLst>
          </c:dPt>
          <c:dPt>
            <c:idx val="6"/>
            <c:invertIfNegative val="0"/>
            <c:bubble3D val="0"/>
            <c:spPr>
              <a:solidFill>
                <a:srgbClr val="2BA8B0"/>
              </a:solidFill>
              <a:ln>
                <a:noFill/>
              </a:ln>
              <a:effectLst/>
            </c:spPr>
            <c:extLst>
              <c:ext xmlns:c16="http://schemas.microsoft.com/office/drawing/2014/chart" uri="{C3380CC4-5D6E-409C-BE32-E72D297353CC}">
                <c16:uniqueId val="{0000007C-4D53-FC42-B435-1ACAC5982E96}"/>
              </c:ext>
            </c:extLst>
          </c:dPt>
          <c:dPt>
            <c:idx val="7"/>
            <c:invertIfNegative val="0"/>
            <c:bubble3D val="0"/>
            <c:spPr>
              <a:solidFill>
                <a:srgbClr val="2BA8B0"/>
              </a:solidFill>
              <a:ln>
                <a:noFill/>
              </a:ln>
              <a:effectLst/>
            </c:spPr>
            <c:extLst>
              <c:ext xmlns:c16="http://schemas.microsoft.com/office/drawing/2014/chart" uri="{C3380CC4-5D6E-409C-BE32-E72D297353CC}">
                <c16:uniqueId val="{00000081-4D53-FC42-B435-1ACAC5982E96}"/>
              </c:ext>
            </c:extLst>
          </c:dPt>
          <c:dPt>
            <c:idx val="8"/>
            <c:invertIfNegative val="0"/>
            <c:bubble3D val="0"/>
            <c:spPr>
              <a:solidFill>
                <a:srgbClr val="2BA8B0"/>
              </a:solidFill>
              <a:ln>
                <a:noFill/>
              </a:ln>
              <a:effectLst/>
            </c:spPr>
            <c:extLst>
              <c:ext xmlns:c16="http://schemas.microsoft.com/office/drawing/2014/chart" uri="{C3380CC4-5D6E-409C-BE32-E72D297353CC}">
                <c16:uniqueId val="{00000086-4D53-FC42-B435-1ACAC5982E96}"/>
              </c:ext>
            </c:extLst>
          </c:dPt>
          <c:dPt>
            <c:idx val="9"/>
            <c:invertIfNegative val="0"/>
            <c:bubble3D val="0"/>
            <c:spPr>
              <a:solidFill>
                <a:srgbClr val="2BA8B0"/>
              </a:solidFill>
              <a:ln>
                <a:noFill/>
              </a:ln>
              <a:effectLst/>
            </c:spPr>
            <c:extLst>
              <c:ext xmlns:c16="http://schemas.microsoft.com/office/drawing/2014/chart" uri="{C3380CC4-5D6E-409C-BE32-E72D297353CC}">
                <c16:uniqueId val="{0000008B-4D53-FC42-B435-1ACAC5982E96}"/>
              </c:ext>
            </c:extLst>
          </c:dPt>
          <c:dPt>
            <c:idx val="10"/>
            <c:invertIfNegative val="0"/>
            <c:bubble3D val="0"/>
            <c:spPr>
              <a:solidFill>
                <a:srgbClr val="2BA8B0"/>
              </a:solidFill>
              <a:ln>
                <a:noFill/>
              </a:ln>
              <a:effectLst/>
            </c:spPr>
            <c:extLst>
              <c:ext xmlns:c16="http://schemas.microsoft.com/office/drawing/2014/chart" uri="{C3380CC4-5D6E-409C-BE32-E72D297353CC}">
                <c16:uniqueId val="{00000090-4D53-FC42-B435-1ACAC5982E96}"/>
              </c:ext>
            </c:extLst>
          </c:dPt>
          <c:dPt>
            <c:idx val="11"/>
            <c:invertIfNegative val="0"/>
            <c:bubble3D val="0"/>
            <c:spPr>
              <a:solidFill>
                <a:srgbClr val="2BA8B0"/>
              </a:solidFill>
              <a:ln>
                <a:noFill/>
              </a:ln>
              <a:effectLst/>
            </c:spPr>
            <c:extLst>
              <c:ext xmlns:c16="http://schemas.microsoft.com/office/drawing/2014/chart" uri="{C3380CC4-5D6E-409C-BE32-E72D297353CC}">
                <c16:uniqueId val="{00000095-4D53-FC42-B435-1ACAC5982E96}"/>
              </c:ext>
            </c:extLst>
          </c:dPt>
          <c:dPt>
            <c:idx val="12"/>
            <c:invertIfNegative val="0"/>
            <c:bubble3D val="0"/>
            <c:spPr>
              <a:solidFill>
                <a:srgbClr val="2BA8B0"/>
              </a:solidFill>
              <a:ln>
                <a:noFill/>
              </a:ln>
              <a:effectLst/>
            </c:spPr>
            <c:extLst>
              <c:ext xmlns:c16="http://schemas.microsoft.com/office/drawing/2014/chart" uri="{C3380CC4-5D6E-409C-BE32-E72D297353CC}">
                <c16:uniqueId val="{0000009A-4D53-FC42-B435-1ACAC5982E96}"/>
              </c:ext>
            </c:extLst>
          </c:dPt>
          <c:dPt>
            <c:idx val="13"/>
            <c:invertIfNegative val="0"/>
            <c:bubble3D val="0"/>
            <c:spPr>
              <a:solidFill>
                <a:srgbClr val="9DCC8F"/>
              </a:solidFill>
              <a:ln>
                <a:noFill/>
              </a:ln>
              <a:effectLst/>
            </c:spPr>
            <c:extLst>
              <c:ext xmlns:c16="http://schemas.microsoft.com/office/drawing/2014/chart" uri="{C3380CC4-5D6E-409C-BE32-E72D297353CC}">
                <c16:uniqueId val="{00000042-283B-6346-9021-8233AD4FA085}"/>
              </c:ext>
            </c:extLst>
          </c:dPt>
          <c:dPt>
            <c:idx val="14"/>
            <c:invertIfNegative val="0"/>
            <c:bubble3D val="0"/>
            <c:spPr>
              <a:solidFill>
                <a:srgbClr val="9DCC8F"/>
              </a:solidFill>
              <a:ln>
                <a:noFill/>
              </a:ln>
              <a:effectLst/>
            </c:spPr>
            <c:extLst>
              <c:ext xmlns:c16="http://schemas.microsoft.com/office/drawing/2014/chart" uri="{C3380CC4-5D6E-409C-BE32-E72D297353CC}">
                <c16:uniqueId val="{00000029-46B7-8946-99C7-0AFAA3A00794}"/>
              </c:ext>
            </c:extLst>
          </c:dPt>
          <c:dPt>
            <c:idx val="15"/>
            <c:invertIfNegative val="0"/>
            <c:bubble3D val="0"/>
            <c:spPr>
              <a:solidFill>
                <a:srgbClr val="9DCC8F"/>
              </a:solidFill>
              <a:ln>
                <a:noFill/>
              </a:ln>
              <a:effectLst/>
            </c:spPr>
            <c:extLst>
              <c:ext xmlns:c16="http://schemas.microsoft.com/office/drawing/2014/chart" uri="{C3380CC4-5D6E-409C-BE32-E72D297353CC}">
                <c16:uniqueId val="{0000002B-46B7-8946-99C7-0AFAA3A00794}"/>
              </c:ext>
            </c:extLst>
          </c:dPt>
          <c:dPt>
            <c:idx val="16"/>
            <c:invertIfNegative val="0"/>
            <c:bubble3D val="0"/>
            <c:spPr>
              <a:solidFill>
                <a:srgbClr val="9DCC8F"/>
              </a:solidFill>
              <a:ln>
                <a:noFill/>
              </a:ln>
              <a:effectLst/>
            </c:spPr>
            <c:extLst>
              <c:ext xmlns:c16="http://schemas.microsoft.com/office/drawing/2014/chart" uri="{C3380CC4-5D6E-409C-BE32-E72D297353CC}">
                <c16:uniqueId val="{0000002D-46B7-8946-99C7-0AFAA3A00794}"/>
              </c:ext>
            </c:extLst>
          </c:dPt>
          <c:dPt>
            <c:idx val="17"/>
            <c:invertIfNegative val="0"/>
            <c:bubble3D val="0"/>
            <c:spPr>
              <a:solidFill>
                <a:srgbClr val="9DCC8F"/>
              </a:solidFill>
              <a:ln>
                <a:noFill/>
              </a:ln>
              <a:effectLst/>
            </c:spPr>
            <c:extLst>
              <c:ext xmlns:c16="http://schemas.microsoft.com/office/drawing/2014/chart" uri="{C3380CC4-5D6E-409C-BE32-E72D297353CC}">
                <c16:uniqueId val="{0000002F-46B7-8946-99C7-0AFAA3A00794}"/>
              </c:ext>
            </c:extLst>
          </c:dPt>
          <c:dPt>
            <c:idx val="18"/>
            <c:invertIfNegative val="0"/>
            <c:bubble3D val="0"/>
            <c:spPr>
              <a:solidFill>
                <a:srgbClr val="9DCC8F"/>
              </a:solidFill>
              <a:ln>
                <a:noFill/>
              </a:ln>
              <a:effectLst/>
            </c:spPr>
            <c:extLst>
              <c:ext xmlns:c16="http://schemas.microsoft.com/office/drawing/2014/chart" uri="{C3380CC4-5D6E-409C-BE32-E72D297353CC}">
                <c16:uniqueId val="{00000031-46B7-8946-99C7-0AFAA3A0079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85000"/>
                        <a:lumOff val="1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Jag är nöjd med min skola</c:v>
                </c:pt>
                <c:pt idx="1">
                  <c:v> </c:v>
                </c:pt>
                <c:pt idx="2">
                  <c:v> </c:v>
                </c:pt>
                <c:pt idx="3">
                  <c:v> </c:v>
                </c:pt>
                <c:pt idx="4">
                  <c:v>Mina lärare är bra på att förklara olika saker</c:v>
                </c:pt>
                <c:pt idx="5">
                  <c:v>Det är roligt att lära sig saker i skolan</c:v>
                </c:pt>
                <c:pt idx="6">
                  <c:v>Lärarna i min skola hjälper mig om jag behöver det</c:v>
                </c:pt>
                <c:pt idx="7">
                  <c:v>Mina lärare förklarar vad jag ska kunna i de olika ämnena</c:v>
                </c:pt>
                <c:pt idx="8">
                  <c:v>Mina lärare och jag pratar om hur det går för mig i skolan</c:v>
                </c:pt>
                <c:pt idx="9">
                  <c:v>Jag lär mig nya saker varje dag i skolan</c:v>
                </c:pt>
                <c:pt idx="10">
                  <c:v> </c:v>
                </c:pt>
                <c:pt idx="11">
                  <c:v> </c:v>
                </c:pt>
                <c:pt idx="12">
                  <c:v> </c:v>
                </c:pt>
                <c:pt idx="13">
                  <c:v> </c:v>
                </c:pt>
              </c:strCache>
            </c:strRef>
          </c:cat>
          <c:val>
            <c:numRef>
              <c:f>Sheet1!$D$2:$D$15</c:f>
              <c:numCache>
                <c:formatCode>General</c:formatCode>
                <c:ptCount val="14"/>
                <c:pt idx="0">
                  <c:v>3.8333</c:v>
                </c:pt>
                <c:pt idx="4">
                  <c:v>2.8571</c:v>
                </c:pt>
                <c:pt idx="5">
                  <c:v>2.8571</c:v>
                </c:pt>
                <c:pt idx="6">
                  <c:v>3.1667</c:v>
                </c:pt>
                <c:pt idx="7">
                  <c:v>3.0</c:v>
                </c:pt>
                <c:pt idx="8">
                  <c:v>2.3333</c:v>
                </c:pt>
                <c:pt idx="9">
                  <c:v>3.1429</c:v>
                </c:pt>
              </c:numCache>
            </c:numRef>
          </c:val>
          <c:extLst>
            <c:ext xmlns:c16="http://schemas.microsoft.com/office/drawing/2014/chart" uri="{C3380CC4-5D6E-409C-BE32-E72D297353CC}">
              <c16:uniqueId val="{00000032-46B7-8946-99C7-0AFAA3A00794}"/>
            </c:ext>
          </c:extLst>
        </c:ser>
        <c:dLbls>
          <c:dLblPos val="outEnd"/>
          <c:showLegendKey val="0"/>
          <c:showVal val="1"/>
          <c:showCatName val="0"/>
          <c:showSerName val="0"/>
          <c:showPercent val="0"/>
          <c:showBubbleSize val="0"/>
        </c:dLbls>
        <c:gapWidth val="88"/>
        <c:axId val="778302768"/>
        <c:axId val="752388576"/>
      </c:barChart>
      <c:catAx>
        <c:axId val="778302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glow>
              <a:schemeClr val="accent1"/>
            </a:glow>
            <a:outerShdw dist="50800" sx="1000" sy="1000" algn="ctr" rotWithShape="0">
              <a:srgbClr val="000000"/>
            </a:outerShdw>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752388576"/>
        <c:crosses val="autoZero"/>
        <c:auto val="1"/>
        <c:lblAlgn val="ctr"/>
        <c:lblOffset val="100"/>
        <c:noMultiLvlLbl val="0"/>
      </c:catAx>
      <c:valAx>
        <c:axId val="752388576"/>
        <c:scaling>
          <c:orientation val="minMax"/>
          <c:max val="4"/>
          <c:min val="0"/>
        </c:scaling>
        <c:delete val="1"/>
        <c:axPos val="t"/>
        <c:numFmt formatCode="#,##0" sourceLinked="0"/>
        <c:majorTickMark val="out"/>
        <c:minorTickMark val="none"/>
        <c:tickLblPos val="nextTo"/>
        <c:crossAx val="77830276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sv-SE"/>
    </a:p>
  </c:txPr>
  <c:externalData r:id="rId3">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8E87-F244-A4F6-60E1E10CE42B}"/>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8E87-F244-A4F6-60E1E10CE42B}"/>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0.0</c:v>
                </c:pt>
                <c:pt idx="1">
                  <c:v>0.0769</c:v>
                </c:pt>
                <c:pt idx="2">
                  <c:v>0.1429</c:v>
                </c:pt>
              </c:numCache>
            </c:numRef>
          </c:val>
          <c:extLst>
            <c:ext xmlns:c16="http://schemas.microsoft.com/office/drawing/2014/chart" uri="{C3380CC4-5D6E-409C-BE32-E72D297353CC}">
              <c16:uniqueId val="{00000002-8E87-F244-A4F6-60E1E10CE42B}"/>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1.0</c:v>
                </c:pt>
                <c:pt idx="1">
                  <c:v>0.9231</c:v>
                </c:pt>
                <c:pt idx="2">
                  <c:v>0.8571</c:v>
                </c:pt>
              </c:numCache>
            </c:numRef>
          </c:val>
          <c:extLst>
            <c:ext xmlns:c16="http://schemas.microsoft.com/office/drawing/2014/chart" uri="{C3380CC4-5D6E-409C-BE32-E72D297353CC}">
              <c16:uniqueId val="{00000003-8E87-F244-A4F6-60E1E10CE42B}"/>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8E87-F244-A4F6-60E1E10CE42B}"/>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0.1429</c:v>
                </c:pt>
              </c:numCache>
            </c:numRef>
          </c:val>
          <c:extLst>
            <c:ext xmlns:c16="http://schemas.microsoft.com/office/drawing/2014/chart" uri="{C3380CC4-5D6E-409C-BE32-E72D297353CC}">
              <c16:uniqueId val="{00000000-7DFE-614B-9A37-E713D34B712E}"/>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0.2</c:v>
                </c:pt>
                <c:pt idx="1">
                  <c:v>0.0</c:v>
                </c:pt>
                <c:pt idx="2">
                  <c:v>0.1429</c:v>
                </c:pt>
              </c:numCache>
            </c:numRef>
          </c:val>
          <c:extLst>
            <c:ext xmlns:c16="http://schemas.microsoft.com/office/drawing/2014/chart" uri="{C3380CC4-5D6E-409C-BE32-E72D297353CC}">
              <c16:uniqueId val="{00000001-7DFE-614B-9A37-E713D34B712E}"/>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0.7</c:v>
                </c:pt>
                <c:pt idx="1">
                  <c:v>0.5</c:v>
                </c:pt>
                <c:pt idx="2">
                  <c:v>0.1429</c:v>
                </c:pt>
              </c:numCache>
            </c:numRef>
          </c:val>
          <c:extLst>
            <c:ext xmlns:c16="http://schemas.microsoft.com/office/drawing/2014/chart" uri="{C3380CC4-5D6E-409C-BE32-E72D297353CC}">
              <c16:uniqueId val="{00000002-7DFE-614B-9A37-E713D34B712E}"/>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0.1</c:v>
                </c:pt>
                <c:pt idx="1">
                  <c:v>0.5</c:v>
                </c:pt>
                <c:pt idx="2">
                  <c:v>0.5714</c:v>
                </c:pt>
              </c:numCache>
            </c:numRef>
          </c:val>
          <c:extLst>
            <c:ext xmlns:c16="http://schemas.microsoft.com/office/drawing/2014/chart" uri="{C3380CC4-5D6E-409C-BE32-E72D297353CC}">
              <c16:uniqueId val="{00000003-7DFE-614B-9A37-E713D34B712E}"/>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DFE-614B-9A37-E713D34B712E}"/>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64B4-EF4F-A58D-AF94CC771AD7}"/>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0.1429</c:v>
                </c:pt>
              </c:numCache>
            </c:numRef>
          </c:val>
          <c:extLst>
            <c:ext xmlns:c16="http://schemas.microsoft.com/office/drawing/2014/chart" uri="{C3380CC4-5D6E-409C-BE32-E72D297353CC}">
              <c16:uniqueId val="{00000001-64B4-EF4F-A58D-AF94CC771AD7}"/>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0.1</c:v>
                </c:pt>
                <c:pt idx="1">
                  <c:v>0.2</c:v>
                </c:pt>
                <c:pt idx="2">
                  <c:v>0.1429</c:v>
                </c:pt>
              </c:numCache>
            </c:numRef>
          </c:val>
          <c:extLst>
            <c:ext xmlns:c16="http://schemas.microsoft.com/office/drawing/2014/chart" uri="{C3380CC4-5D6E-409C-BE32-E72D297353CC}">
              <c16:uniqueId val="{00000002-64B4-EF4F-A58D-AF94CC771AD7}"/>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0.9</c:v>
                </c:pt>
                <c:pt idx="1">
                  <c:v>0.8</c:v>
                </c:pt>
                <c:pt idx="2">
                  <c:v>0.7143</c:v>
                </c:pt>
              </c:numCache>
            </c:numRef>
          </c:val>
          <c:extLst>
            <c:ext xmlns:c16="http://schemas.microsoft.com/office/drawing/2014/chart" uri="{C3380CC4-5D6E-409C-BE32-E72D297353CC}">
              <c16:uniqueId val="{00000003-64B4-EF4F-A58D-AF94CC771AD7}"/>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64B4-EF4F-A58D-AF94CC771AD7}"/>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65599845676304"/>
          <c:y val="0.16982400117024352"/>
          <c:w val="0.4597303113417377"/>
          <c:h val="0.63462389021790955"/>
        </c:manualLayout>
      </c:layout>
      <c:barChart>
        <c:barDir val="bar"/>
        <c:grouping val="percentStacked"/>
        <c:varyColors val="0"/>
        <c:ser>
          <c:idx val="0"/>
          <c:order val="0"/>
          <c:tx>
            <c:strRef>
              <c:f>Sheet1!$B$1</c:f>
              <c:strCache>
                <c:ptCount val="1"/>
                <c:pt idx="0">
                  <c:v>Stämmer mycket dåligt</c:v>
                </c:pt>
              </c:strCache>
            </c:strRef>
          </c:tx>
          <c:spPr>
            <a:solidFill>
              <a:srgbClr val="EA5901"/>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7FA0-8246-8C8C-E3CF776BEC86}"/>
            </c:ext>
          </c:extLst>
        </c:ser>
        <c:ser>
          <c:idx val="1"/>
          <c:order val="1"/>
          <c:tx>
            <c:strRef>
              <c:f>Sheet1!$C$1</c:f>
              <c:strCache>
                <c:ptCount val="1"/>
                <c:pt idx="0">
                  <c:v>Stämmer ganska dåligt</c:v>
                </c:pt>
              </c:strCache>
            </c:strRef>
          </c:tx>
          <c:spPr>
            <a:solidFill>
              <a:srgbClr val="F2955A"/>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Sheet1!$C$2:$C$4</c:f>
              <c:numCache>
                <c:formatCode>General</c:formatCode>
                <c:ptCount val="3"/>
                <c:pt idx="0">
                  <c:v>0.0</c:v>
                </c:pt>
                <c:pt idx="1">
                  <c:v>0.0</c:v>
                </c:pt>
                <c:pt idx="2">
                  <c:v>0.1429</c:v>
                </c:pt>
              </c:numCache>
            </c:numRef>
          </c:val>
          <c:extLst>
            <c:ext xmlns:c16="http://schemas.microsoft.com/office/drawing/2014/chart" uri="{C3380CC4-5D6E-409C-BE32-E72D297353CC}">
              <c16:uniqueId val="{00000001-7FA0-8246-8C8C-E3CF776BEC86}"/>
            </c:ext>
          </c:extLst>
        </c:ser>
        <c:ser>
          <c:idx val="2"/>
          <c:order val="2"/>
          <c:tx>
            <c:strRef>
              <c:f>Sheet1!$D$1</c:f>
              <c:strCache>
                <c:ptCount val="1"/>
                <c:pt idx="0">
                  <c:v>Stämmer ganska bra</c:v>
                </c:pt>
              </c:strCache>
            </c:strRef>
          </c:tx>
          <c:spPr>
            <a:solidFill>
              <a:srgbClr val="9DCC8F"/>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Sheet1!$D$2:$D$4</c:f>
              <c:numCache>
                <c:formatCode>General</c:formatCode>
                <c:ptCount val="3"/>
                <c:pt idx="0">
                  <c:v>0.1</c:v>
                </c:pt>
                <c:pt idx="1">
                  <c:v>0.5</c:v>
                </c:pt>
                <c:pt idx="2">
                  <c:v>0.2857</c:v>
                </c:pt>
              </c:numCache>
            </c:numRef>
          </c:val>
          <c:extLst>
            <c:ext xmlns:c16="http://schemas.microsoft.com/office/drawing/2014/chart" uri="{C3380CC4-5D6E-409C-BE32-E72D297353CC}">
              <c16:uniqueId val="{00000002-7FA0-8246-8C8C-E3CF776BEC86}"/>
            </c:ext>
          </c:extLst>
        </c:ser>
        <c:ser>
          <c:idx val="3"/>
          <c:order val="3"/>
          <c:tx>
            <c:strRef>
              <c:f>Sheet1!$E$1</c:f>
              <c:strCache>
                <c:ptCount val="1"/>
                <c:pt idx="0">
                  <c:v>Stämmer mycket bra</c:v>
                </c:pt>
              </c:strCache>
            </c:strRef>
          </c:tx>
          <c:spPr>
            <a:solidFill>
              <a:srgbClr val="64B44B"/>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85000"/>
                        <a:lumOff val="1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Sheet1!$E$2:$E$4</c:f>
              <c:numCache>
                <c:formatCode>General</c:formatCode>
                <c:ptCount val="3"/>
                <c:pt idx="0">
                  <c:v>0.9</c:v>
                </c:pt>
                <c:pt idx="1">
                  <c:v>0.5</c:v>
                </c:pt>
                <c:pt idx="2">
                  <c:v>0.5714</c:v>
                </c:pt>
              </c:numCache>
            </c:numRef>
          </c:val>
          <c:extLst>
            <c:ext xmlns:c16="http://schemas.microsoft.com/office/drawing/2014/chart" uri="{C3380CC4-5D6E-409C-BE32-E72D297353CC}">
              <c16:uniqueId val="{00000003-7FA0-8246-8C8C-E3CF776BEC86}"/>
            </c:ext>
          </c:extLst>
        </c:ser>
        <c:ser>
          <c:idx val="4"/>
          <c:order val="4"/>
          <c:tx>
            <c:strRef>
              <c:f>Sheet1!$F$1</c:f>
              <c:strCache>
                <c:ptCount val="1"/>
                <c:pt idx="0">
                  <c:v>Vet ej</c:v>
                </c:pt>
              </c:strCache>
            </c:strRef>
          </c:tx>
          <c:spPr>
            <a:solidFill>
              <a:schemeClr val="tx1">
                <a:lumMod val="65000"/>
              </a:schemeClr>
            </a:solidFill>
            <a:ln>
              <a:noFill/>
            </a:ln>
            <a:effectLst/>
          </c:spPr>
          <c:invertIfNegative val="0"/>
          <c:dLbls>
            <c:numFmt formatCode="[&lt;0.02]&quot;&quot;;[&gt;0.01]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Vendestigens förskola och skola, 2024</c:v>
                </c:pt>
                <c:pt idx="1">
                  <c:v>Vendestigens förskola och skola, 2023</c:v>
                </c:pt>
                <c:pt idx="2">
                  <c:v>Vendestigens förskola och skola, 2022</c:v>
                </c:pt>
              </c:strCache>
            </c:strRef>
          </c:cat>
          <c:val>
            <c:numRef>
              <c:f>Sheet1!$F$2:$F$4</c:f>
              <c:numCache>
                <c:formatCode>General</c:formatCode>
                <c:ptCount val="3"/>
                <c:pt idx="0">
                  <c:v>0.0</c:v>
                </c:pt>
                <c:pt idx="1">
                  <c:v>0.0</c:v>
                </c:pt>
                <c:pt idx="2">
                  <c:v>0.0</c:v>
                </c:pt>
              </c:numCache>
            </c:numRef>
          </c:val>
          <c:extLst>
            <c:ext xmlns:c16="http://schemas.microsoft.com/office/drawing/2014/chart" uri="{C3380CC4-5D6E-409C-BE32-E72D297353CC}">
              <c16:uniqueId val="{00000004-7FA0-8246-8C8C-E3CF776BEC86}"/>
            </c:ext>
          </c:extLst>
        </c:ser>
        <c:dLbls>
          <c:dLblPos val="ctr"/>
          <c:showLegendKey val="0"/>
          <c:showVal val="1"/>
          <c:showCatName val="0"/>
          <c:showSerName val="0"/>
          <c:showPercent val="0"/>
          <c:showBubbleSize val="0"/>
        </c:dLbls>
        <c:gapWidth val="50"/>
        <c:overlap val="100"/>
        <c:axId val="233717184"/>
        <c:axId val="158973584"/>
      </c:barChart>
      <c:catAx>
        <c:axId val="233717184"/>
        <c:scaling>
          <c:orientation val="maxMin"/>
        </c:scaling>
        <c:delete val="0"/>
        <c:axPos val="l"/>
        <c:numFmt formatCode="General" sourceLinked="1"/>
        <c:majorTickMark val="none"/>
        <c:minorTickMark val="none"/>
        <c:tickLblPos val="nextTo"/>
        <c:spPr>
          <a:noFill/>
          <a:ln w="9525" cap="flat" cmpd="sng" algn="ctr">
            <a:solidFill>
              <a:schemeClr val="bg1">
                <a:lumMod val="95000"/>
                <a:lumOff val="5000"/>
                <a:alpha val="3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85000"/>
                    <a:lumOff val="15000"/>
                  </a:schemeClr>
                </a:solidFill>
                <a:latin typeface="+mn-lt"/>
                <a:ea typeface="+mn-ea"/>
                <a:cs typeface="+mn-cs"/>
              </a:defRPr>
            </a:pPr>
            <a:endParaRPr lang="sv-SE"/>
          </a:p>
        </c:txPr>
        <c:crossAx val="158973584"/>
        <c:crosses val="autoZero"/>
        <c:auto val="1"/>
        <c:lblAlgn val="ctr"/>
        <c:lblOffset val="100"/>
        <c:noMultiLvlLbl val="0"/>
      </c:catAx>
      <c:valAx>
        <c:axId val="158973584"/>
        <c:scaling>
          <c:orientation val="minMax"/>
        </c:scaling>
        <c:delete val="1"/>
        <c:axPos val="t"/>
        <c:majorGridlines>
          <c:spPr>
            <a:ln w="9525" cap="flat" cmpd="sng" algn="ctr">
              <a:solidFill>
                <a:schemeClr val="bg1">
                  <a:lumMod val="95000"/>
                  <a:lumOff val="5000"/>
                  <a:alpha val="30000"/>
                </a:schemeClr>
              </a:solidFill>
              <a:round/>
            </a:ln>
            <a:effectLst/>
          </c:spPr>
        </c:majorGridlines>
        <c:numFmt formatCode="0%" sourceLinked="1"/>
        <c:majorTickMark val="none"/>
        <c:minorTickMark val="none"/>
        <c:tickLblPos val="nextTo"/>
        <c:crossAx val="233717184"/>
        <c:crosses val="autoZero"/>
        <c:crossBetween val="between"/>
        <c:majorUnit val="0.2"/>
      </c:valAx>
      <c:spPr>
        <a:noFill/>
        <a:ln>
          <a:noFill/>
        </a:ln>
        <a:effectLst/>
      </c:spPr>
    </c:plotArea>
    <c:legend>
      <c:legendPos val="b"/>
      <c:layout>
        <c:manualLayout>
          <c:xMode val="edge"/>
          <c:yMode val="edge"/>
          <c:x val="0.3919475048573231"/>
          <c:y val="0.80944350642495455"/>
          <c:w val="0.53498560262842421"/>
          <c:h val="0.1300923015778277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85000"/>
                  <a:lumOff val="1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sv-S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0.06518</cdr:y>
    </cdr:to>
    <cdr:sp macro="" textlink="">
      <cdr:nvSpPr>
        <cdr:cNvPr id="5" name="textruta 4">
          <a:extLst xmlns:a="http://schemas.openxmlformats.org/drawingml/2006/main">
            <a:ext uri="{FF2B5EF4-FFF2-40B4-BE49-F238E27FC236}">
              <a16:creationId xmlns:a16="http://schemas.microsoft.com/office/drawing/2014/main" id="{A9BFE704-E6D2-9F47-BA5F-F99586FFEBC9}"/>
            </a:ext>
          </a:extLst>
        </cdr:cNvPr>
        <cdr:cNvSpPr txBox="1"/>
      </cdr:nvSpPr>
      <cdr:spPr>
        <a:xfrm xmlns:a="http://schemas.openxmlformats.org/drawingml/2006/main">
          <a:off x="0" y="0"/>
          <a:ext cx="4893502" cy="20429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endParaRPr sz="1100"/>
        </a:p>
      </cdr:txBody>
    </cdr:sp>
  </cdr:relSizeAnchor>
</c:userShapes>
</file>

<file path=ppt/drawings/drawing1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0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1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2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3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1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2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3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4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5.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5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6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7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0.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1.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2.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3.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84.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6.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7.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8.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drawings/drawing99.xml><?xml version="1.0" encoding="utf-8"?>
<c:userShapes xmlns:c="http://schemas.openxmlformats.org/drawingml/2006/chart">
  <cdr:relSizeAnchor xmlns:cdr="http://schemas.openxmlformats.org/drawingml/2006/chartDrawing">
    <cdr:from>
      <cdr:x>0.93859</cdr:x>
      <cdr:y>0</cdr:y>
    </cdr:from>
    <cdr:to>
      <cdr:x>1</cdr:x>
      <cdr:y>0.07501</cdr:y>
    </cdr:to>
    <cdr:sp macro="" textlink="">
      <cdr:nvSpPr>
        <cdr:cNvPr id="2" name="textruta 1">
          <a:extLst xmlns:a="http://schemas.openxmlformats.org/drawingml/2006/main">
            <a:ext uri="{FF2B5EF4-FFF2-40B4-BE49-F238E27FC236}">
              <a16:creationId xmlns:a16="http://schemas.microsoft.com/office/drawing/2014/main" id="{D88A7A5C-FA6B-CF4A-BFAB-3D58C00D9017}"/>
            </a:ext>
          </a:extLst>
        </cdr:cNvPr>
        <cdr:cNvSpPr txBox="1"/>
      </cdr:nvSpPr>
      <cdr:spPr>
        <a:xfrm xmlns:a="http://schemas.openxmlformats.org/drawingml/2006/main">
          <a:off x="9111810" y="0"/>
          <a:ext cx="596212" cy="1087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5A00A9DD-4962-6547-81AE-7AA768CE72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1042873" eaLnBrk="1" fontAlgn="auto" hangingPunct="1">
              <a:spcBef>
                <a:spcPts val="0"/>
              </a:spcBef>
              <a:spcAft>
                <a:spcPts val="0"/>
              </a:spcAft>
              <a:defRPr sz="1200">
                <a:latin typeface="+mn-lt"/>
              </a:defRPr>
            </a:lvl1pPr>
          </a:lstStyle>
          <a:p>
            <a:pPr>
              <a:defRPr/>
            </a:pPr>
            <a:endParaRPr lang="sv-SE"/>
          </a:p>
        </p:txBody>
      </p:sp>
      <p:sp>
        <p:nvSpPr>
          <p:cNvPr id="3" name="Platshållare för datum 2">
            <a:extLst>
              <a:ext uri="{FF2B5EF4-FFF2-40B4-BE49-F238E27FC236}">
                <a16:creationId xmlns:a16="http://schemas.microsoft.com/office/drawing/2014/main" id="{1819249C-2BD3-1F42-B730-84E4E6839D9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defTabSz="1042873" eaLnBrk="1" fontAlgn="auto" hangingPunct="1">
              <a:spcBef>
                <a:spcPts val="0"/>
              </a:spcBef>
              <a:spcAft>
                <a:spcPts val="0"/>
              </a:spcAft>
              <a:defRPr sz="1200" smtClean="0">
                <a:latin typeface="+mn-lt"/>
              </a:defRPr>
            </a:lvl1pPr>
          </a:lstStyle>
          <a:p>
            <a:pPr>
              <a:defRPr/>
            </a:pPr>
            <a:fld id="{A72952AF-6B89-BC40-872B-377D137A8AFF}" type="datetimeFigureOut">
              <a:rPr lang="sv-SE"/>
              <a:pPr>
                <a:defRPr/>
              </a:pPr>
              <a:t>2024-03-19</a:t>
            </a:fld>
            <a:endParaRPr lang="sv-SE"/>
          </a:p>
        </p:txBody>
      </p:sp>
      <p:sp>
        <p:nvSpPr>
          <p:cNvPr id="4" name="Platshållare för bildobjekt 3">
            <a:extLst>
              <a:ext uri="{FF2B5EF4-FFF2-40B4-BE49-F238E27FC236}">
                <a16:creationId xmlns:a16="http://schemas.microsoft.com/office/drawing/2014/main" id="{C9C5BC43-FC3D-544D-81AE-952A750045A0}"/>
              </a:ext>
            </a:extLst>
          </p:cNvPr>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a:extLst>
              <a:ext uri="{FF2B5EF4-FFF2-40B4-BE49-F238E27FC236}">
                <a16:creationId xmlns:a16="http://schemas.microsoft.com/office/drawing/2014/main" id="{3716AD22-95CD-5640-8C7E-B9FA447C987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noProof="0"/>
              <a:t>Redigera format för bakgrundstext
Nivå två
Nivå tre
Nivå fyra
Nivå fem</a:t>
            </a:r>
          </a:p>
        </p:txBody>
      </p:sp>
      <p:sp>
        <p:nvSpPr>
          <p:cNvPr id="6" name="Platshållare för sidfot 5">
            <a:extLst>
              <a:ext uri="{FF2B5EF4-FFF2-40B4-BE49-F238E27FC236}">
                <a16:creationId xmlns:a16="http://schemas.microsoft.com/office/drawing/2014/main" id="{B8514494-6029-C144-9AE8-51CC80D298C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1042873" eaLnBrk="1" fontAlgn="auto" hangingPunct="1">
              <a:spcBef>
                <a:spcPts val="0"/>
              </a:spcBef>
              <a:spcAft>
                <a:spcPts val="0"/>
              </a:spcAft>
              <a:defRPr sz="1200">
                <a:latin typeface="+mn-lt"/>
              </a:defRPr>
            </a:lvl1pPr>
          </a:lstStyle>
          <a:p>
            <a:pPr>
              <a:defRPr/>
            </a:pPr>
            <a:endParaRPr lang="sv-SE"/>
          </a:p>
        </p:txBody>
      </p:sp>
      <p:sp>
        <p:nvSpPr>
          <p:cNvPr id="7" name="Platshållare för bildnummer 6">
            <a:extLst>
              <a:ext uri="{FF2B5EF4-FFF2-40B4-BE49-F238E27FC236}">
                <a16:creationId xmlns:a16="http://schemas.microsoft.com/office/drawing/2014/main" id="{2866658B-FD0A-D94F-A191-3FDAACEAD90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1042873" eaLnBrk="1" fontAlgn="auto" hangingPunct="1">
              <a:spcBef>
                <a:spcPts val="0"/>
              </a:spcBef>
              <a:spcAft>
                <a:spcPts val="0"/>
              </a:spcAft>
              <a:defRPr sz="1200" smtClean="0">
                <a:latin typeface="+mn-lt"/>
              </a:defRPr>
            </a:lvl1pPr>
          </a:lstStyle>
          <a:p>
            <a:pPr>
              <a:defRPr/>
            </a:pPr>
            <a:fld id="{28128438-2BF2-1448-98AA-4D4A4118A195}"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defTabSz="1041400" rtl="0" fontAlgn="base">
      <a:spcBef>
        <a:spcPct val="30000"/>
      </a:spcBef>
      <a:spcAft>
        <a:spcPct val="0"/>
      </a:spcAft>
      <a:defRPr sz="1300" kern="1200">
        <a:solidFill>
          <a:schemeClr val="tx1"/>
        </a:solidFill>
        <a:latin typeface="+mn-lt"/>
        <a:ea typeface="+mn-ea"/>
        <a:cs typeface="+mn-cs"/>
      </a:defRPr>
    </a:lvl1pPr>
    <a:lvl2pPr marL="742950" indent="-285750" algn="l" defTabSz="1041400" rtl="0" fontAlgn="base">
      <a:spcBef>
        <a:spcPct val="30000"/>
      </a:spcBef>
      <a:spcAft>
        <a:spcPct val="0"/>
      </a:spcAft>
      <a:defRPr sz="1300" kern="1200">
        <a:solidFill>
          <a:schemeClr val="tx1"/>
        </a:solidFill>
        <a:latin typeface="+mn-lt"/>
        <a:ea typeface="+mn-ea"/>
        <a:cs typeface="+mn-cs"/>
      </a:defRPr>
    </a:lvl2pPr>
    <a:lvl3pPr marL="1143000" indent="-228600" algn="l" defTabSz="1041400" rtl="0" fontAlgn="base">
      <a:spcBef>
        <a:spcPct val="30000"/>
      </a:spcBef>
      <a:spcAft>
        <a:spcPct val="0"/>
      </a:spcAft>
      <a:defRPr sz="1300" kern="1200">
        <a:solidFill>
          <a:schemeClr val="tx1"/>
        </a:solidFill>
        <a:latin typeface="+mn-lt"/>
        <a:ea typeface="+mn-ea"/>
        <a:cs typeface="+mn-cs"/>
      </a:defRPr>
    </a:lvl3pPr>
    <a:lvl4pPr marL="1600200" indent="-228600" algn="l" defTabSz="1041400" rtl="0" fontAlgn="base">
      <a:spcBef>
        <a:spcPct val="30000"/>
      </a:spcBef>
      <a:spcAft>
        <a:spcPct val="0"/>
      </a:spcAft>
      <a:defRPr sz="1300" kern="1200">
        <a:solidFill>
          <a:schemeClr val="tx1"/>
        </a:solidFill>
        <a:latin typeface="+mn-lt"/>
        <a:ea typeface="+mn-ea"/>
        <a:cs typeface="+mn-cs"/>
      </a:defRPr>
    </a:lvl4pPr>
    <a:lvl5pPr marL="2057400" indent="-228600" algn="l" defTabSz="1041400" rtl="0" fontAlgn="base">
      <a:spcBef>
        <a:spcPct val="30000"/>
      </a:spcBef>
      <a:spcAft>
        <a:spcPct val="0"/>
      </a:spcAft>
      <a:defRPr sz="1300" kern="1200">
        <a:solidFill>
          <a:schemeClr val="tx1"/>
        </a:solidFill>
        <a:latin typeface="+mn-lt"/>
        <a:ea typeface="+mn-ea"/>
        <a:cs typeface="+mn-cs"/>
      </a:defRPr>
    </a:lvl5pPr>
    <a:lvl6pPr marL="2607183" algn="l" defTabSz="1042873" rtl="0" eaLnBrk="1" latinLnBrk="0" hangingPunct="1">
      <a:defRPr sz="1369" kern="1200">
        <a:solidFill>
          <a:schemeClr val="tx1"/>
        </a:solidFill>
        <a:latin typeface="+mn-lt"/>
        <a:ea typeface="+mn-ea"/>
        <a:cs typeface="+mn-cs"/>
      </a:defRPr>
    </a:lvl6pPr>
    <a:lvl7pPr marL="3128620" algn="l" defTabSz="1042873" rtl="0" eaLnBrk="1" latinLnBrk="0" hangingPunct="1">
      <a:defRPr sz="1369" kern="1200">
        <a:solidFill>
          <a:schemeClr val="tx1"/>
        </a:solidFill>
        <a:latin typeface="+mn-lt"/>
        <a:ea typeface="+mn-ea"/>
        <a:cs typeface="+mn-cs"/>
      </a:defRPr>
    </a:lvl7pPr>
    <a:lvl8pPr marL="3650056" algn="l" defTabSz="1042873" rtl="0" eaLnBrk="1" latinLnBrk="0" hangingPunct="1">
      <a:defRPr sz="1369" kern="1200">
        <a:solidFill>
          <a:schemeClr val="tx1"/>
        </a:solidFill>
        <a:latin typeface="+mn-lt"/>
        <a:ea typeface="+mn-ea"/>
        <a:cs typeface="+mn-cs"/>
      </a:defRPr>
    </a:lvl8pPr>
    <a:lvl9pPr marL="4171493" algn="l" defTabSz="1042873" rtl="0" eaLnBrk="1" latinLnBrk="0" hangingPunct="1">
      <a:defRPr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Platshållare för bildobjekt 1">
            <a:extLst>
              <a:ext uri="{FF2B5EF4-FFF2-40B4-BE49-F238E27FC236}">
                <a16:creationId xmlns:a16="http://schemas.microsoft.com/office/drawing/2014/main" id="{5DE87899-88B8-3547-9253-C07D6BDFD0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5C5E546-CBBA-FC4C-9A57-B9560F857C24}"/>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9219" name="Platshållare för bildnummer 3">
            <a:extLst>
              <a:ext uri="{FF2B5EF4-FFF2-40B4-BE49-F238E27FC236}">
                <a16:creationId xmlns:a16="http://schemas.microsoft.com/office/drawing/2014/main" id="{D3242640-5221-FC49-B5EA-E1139A57DC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CFEBF37C-A96B-D44F-8936-524987D9C343}" type="slidenum">
              <a:rPr lang="sv-SE" altLang="en-SE" sz="1200">
                <a:latin typeface="Calibri" panose="020F0502020204030204" pitchFamily="34" charset="0"/>
              </a:rPr>
              <a:pPr defTabSz="1041400" fontAlgn="base">
                <a:spcBef>
                  <a:spcPct val="0"/>
                </a:spcBef>
                <a:spcAft>
                  <a:spcPct val="0"/>
                </a:spcAft>
              </a:pPr>
              <a:t>1</a:t>
            </a:fld>
            <a:endParaRPr lang="sv-SE" altLang="en-SE"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tshållare för bildobjekt 1">
            <a:extLst>
              <a:ext uri="{FF2B5EF4-FFF2-40B4-BE49-F238E27FC236}">
                <a16:creationId xmlns:a16="http://schemas.microsoft.com/office/drawing/2014/main" id="{1925E33F-C24F-AE44-BAC3-E28DD61778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F077BEA-6D59-8F49-9FB9-5A9110FD9290}"/>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24579" name="Platshållare för bildnummer 3">
            <a:extLst>
              <a:ext uri="{FF2B5EF4-FFF2-40B4-BE49-F238E27FC236}">
                <a16:creationId xmlns:a16="http://schemas.microsoft.com/office/drawing/2014/main" id="{D08321ED-BFE2-184D-9C3F-DF2DA736A7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E135A61E-DAAC-BC42-8B61-C1C69B268012}" type="slidenum">
              <a:rPr lang="sv-SE" altLang="en-SE" sz="1200">
                <a:latin typeface="Calibri" panose="020F0502020204030204" pitchFamily="34" charset="0"/>
              </a:rPr>
              <a:pPr defTabSz="1041400" fontAlgn="base">
                <a:spcBef>
                  <a:spcPct val="0"/>
                </a:spcBef>
                <a:spcAft>
                  <a:spcPct val="0"/>
                </a:spcAft>
              </a:pPr>
              <a:t>11</a:t>
            </a:fld>
            <a:endParaRPr lang="sv-SE" altLang="en-SE" sz="1200">
              <a:latin typeface="Calibri" panose="020F0502020204030204" pitchFamily="34" charset="0"/>
            </a:endParaRPr>
          </a:p>
        </p:txBody>
      </p:sp>
    </p:spTree>
    <p:extLst>
      <p:ext uri="{BB962C8B-B14F-4D97-AF65-F5344CB8AC3E}">
        <p14:creationId xmlns:p14="http://schemas.microsoft.com/office/powerpoint/2010/main" val="3892629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tshållare för bildobjekt 1">
            <a:extLst>
              <a:ext uri="{FF2B5EF4-FFF2-40B4-BE49-F238E27FC236}">
                <a16:creationId xmlns:a16="http://schemas.microsoft.com/office/drawing/2014/main" id="{1925E33F-C24F-AE44-BAC3-E28DD61778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DF077BEA-6D59-8F49-9FB9-5A9110FD9290}"/>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24579" name="Platshållare för bildnummer 3">
            <a:extLst>
              <a:ext uri="{FF2B5EF4-FFF2-40B4-BE49-F238E27FC236}">
                <a16:creationId xmlns:a16="http://schemas.microsoft.com/office/drawing/2014/main" id="{D08321ED-BFE2-184D-9C3F-DF2DA736A7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E135A61E-DAAC-BC42-8B61-C1C69B268012}" type="slidenum">
              <a:rPr lang="sv-SE" altLang="en-SE" sz="1200">
                <a:latin typeface="Calibri" panose="020F0502020204030204" pitchFamily="34" charset="0"/>
              </a:rPr>
              <a:pPr defTabSz="1041400" fontAlgn="base">
                <a:spcBef>
                  <a:spcPct val="0"/>
                </a:spcBef>
                <a:spcAft>
                  <a:spcPct val="0"/>
                </a:spcAft>
              </a:pPr>
              <a:t>12</a:t>
            </a:fld>
            <a:endParaRPr lang="sv-SE" altLang="en-SE" sz="1200">
              <a:latin typeface="Calibri" panose="020F0502020204030204" pitchFamily="34" charset="0"/>
            </a:endParaRPr>
          </a:p>
        </p:txBody>
      </p:sp>
    </p:spTree>
    <p:extLst>
      <p:ext uri="{BB962C8B-B14F-4D97-AF65-F5344CB8AC3E}">
        <p14:creationId xmlns:p14="http://schemas.microsoft.com/office/powerpoint/2010/main" val="3356870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14</a:t>
            </a:fld>
            <a:endParaRPr lang="sv-SE" altLang="en-SE" sz="120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15</a:t>
            </a:fld>
            <a:endParaRPr lang="sv-SE" altLang="en-SE" sz="1200">
              <a:latin typeface="Calibri" panose="020F0502020204030204" pitchFamily="34" charset="0"/>
            </a:endParaRPr>
          </a:p>
        </p:txBody>
      </p:sp>
    </p:spTree>
    <p:extLst>
      <p:ext uri="{BB962C8B-B14F-4D97-AF65-F5344CB8AC3E}">
        <p14:creationId xmlns:p14="http://schemas.microsoft.com/office/powerpoint/2010/main" val="2579851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bildobjekt 1">
            <a:extLst>
              <a:ext uri="{FF2B5EF4-FFF2-40B4-BE49-F238E27FC236}">
                <a16:creationId xmlns:a16="http://schemas.microsoft.com/office/drawing/2014/main" id="{128CEAC0-2DE9-1941-B2BC-7D886421F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21CE2B0-7C3C-4D43-BF0A-0B859E766924}"/>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38915" name="Platshållare för bildnummer 3">
            <a:extLst>
              <a:ext uri="{FF2B5EF4-FFF2-40B4-BE49-F238E27FC236}">
                <a16:creationId xmlns:a16="http://schemas.microsoft.com/office/drawing/2014/main" id="{790537E5-C69D-C64A-A351-8E908163E1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B84311F3-A9FF-404F-BBBD-31A714B380C2}" type="slidenum">
              <a:rPr lang="sv-SE" altLang="en-SE" sz="1200">
                <a:latin typeface="Calibri" panose="020F0502020204030204" pitchFamily="34" charset="0"/>
              </a:rPr>
              <a:pPr defTabSz="1041400" fontAlgn="base">
                <a:spcBef>
                  <a:spcPct val="0"/>
                </a:spcBef>
                <a:spcAft>
                  <a:spcPct val="0"/>
                </a:spcAft>
              </a:pPr>
              <a:t>16</a:t>
            </a:fld>
            <a:endParaRPr lang="sv-SE" altLang="en-SE" sz="1200">
              <a:latin typeface="Calibri" panose="020F0502020204030204" pitchFamily="34" charset="0"/>
            </a:endParaRPr>
          </a:p>
        </p:txBody>
      </p:sp>
    </p:spTree>
    <p:extLst>
      <p:ext uri="{BB962C8B-B14F-4D97-AF65-F5344CB8AC3E}">
        <p14:creationId xmlns:p14="http://schemas.microsoft.com/office/powerpoint/2010/main" val="1720218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18</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19</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20</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Platshållare för bildobjekt 1">
            <a:extLst>
              <a:ext uri="{FF2B5EF4-FFF2-40B4-BE49-F238E27FC236}">
                <a16:creationId xmlns:a16="http://schemas.microsoft.com/office/drawing/2014/main" id="{D5411ABE-8D24-C343-BEC9-974B5B257F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31CB13CE-153F-4A47-962C-DA1F3055D654}"/>
              </a:ext>
            </a:extLst>
          </p:cNvPr>
          <p:cNvSpPr>
            <a:spLocks noGrp="1"/>
          </p:cNvSpPr>
          <p:nvPr>
            <p:ph type="body" idx="1"/>
          </p:nvPr>
        </p:nvSpPr>
        <p:spPr/>
        <p:txBody>
          <a:bodyPr/>
          <a:lstStyle/>
          <a:p>
            <a:pPr defTabSz="1042873" fontAlgn="auto">
              <a:spcBef>
                <a:spcPts val="0"/>
              </a:spcBef>
              <a:spcAft>
                <a:spcPts val="0"/>
              </a:spcAft>
              <a:defRPr/>
            </a:pPr>
            <a:endParaRPr lang="sv-SE" sz="1369" dirty="0"/>
          </a:p>
        </p:txBody>
      </p:sp>
      <p:sp>
        <p:nvSpPr>
          <p:cNvPr id="12291" name="Platshållare för bildnummer 3">
            <a:extLst>
              <a:ext uri="{FF2B5EF4-FFF2-40B4-BE49-F238E27FC236}">
                <a16:creationId xmlns:a16="http://schemas.microsoft.com/office/drawing/2014/main" id="{6B52258F-01A0-4D42-AA60-BF9C9898A4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97C0D3B6-697C-3649-ADE6-1261C36BD99F}" type="slidenum">
              <a:rPr lang="sv-SE" altLang="en-SE" sz="1200">
                <a:latin typeface="Calibri" panose="020F0502020204030204" pitchFamily="34" charset="0"/>
              </a:rPr>
              <a:pPr defTabSz="1041400" fontAlgn="base">
                <a:spcBef>
                  <a:spcPct val="0"/>
                </a:spcBef>
                <a:spcAft>
                  <a:spcPct val="0"/>
                </a:spcAft>
              </a:pPr>
              <a:t>3</a:t>
            </a:fld>
            <a:endParaRPr lang="sv-SE" altLang="en-SE" sz="120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22</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24</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26</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29</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30</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Platshållare för bildobjekt 1">
            <a:extLst>
              <a:ext uri="{FF2B5EF4-FFF2-40B4-BE49-F238E27FC236}">
                <a16:creationId xmlns:a16="http://schemas.microsoft.com/office/drawing/2014/main" id="{9541C4F6-817A-2545-9E66-4327000711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F91757E3-7B7D-8A4C-A770-00601C30A403}"/>
              </a:ext>
            </a:extLst>
          </p:cNvPr>
          <p:cNvSpPr>
            <a:spLocks noGrp="1"/>
          </p:cNvSpPr>
          <p:nvPr>
            <p:ph type="body" idx="1"/>
          </p:nvPr>
        </p:nvSpPr>
        <p:spPr/>
        <p:txBody>
          <a:bodyPr/>
          <a:lstStyle/>
          <a:p>
            <a:pPr defTabSz="1042873" fontAlgn="auto">
              <a:spcBef>
                <a:spcPts val="0"/>
              </a:spcBef>
              <a:spcAft>
                <a:spcPts val="0"/>
              </a:spcAft>
              <a:defRPr/>
            </a:pPr>
            <a:endParaRPr lang="sv-SE" sz="1369"/>
          </a:p>
        </p:txBody>
      </p:sp>
      <p:sp>
        <p:nvSpPr>
          <p:cNvPr id="14339" name="Platshållare för bildnummer 3">
            <a:extLst>
              <a:ext uri="{FF2B5EF4-FFF2-40B4-BE49-F238E27FC236}">
                <a16:creationId xmlns:a16="http://schemas.microsoft.com/office/drawing/2014/main" id="{D98DEFB1-A09C-1C45-87B4-8CC8D7619A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defTabSz="1041400" fontAlgn="base">
              <a:spcBef>
                <a:spcPct val="0"/>
              </a:spcBef>
              <a:spcAft>
                <a:spcPct val="0"/>
              </a:spcAft>
            </a:pPr>
            <a:fld id="{125BFBE6-8CB9-1A48-B2E8-971AA206D703}" type="slidenum">
              <a:rPr lang="sv-SE" altLang="en-SE" sz="1200">
                <a:latin typeface="Calibri" panose="020F0502020204030204" pitchFamily="34" charset="0"/>
              </a:rPr>
              <a:pPr defTabSz="1041400" fontAlgn="base">
                <a:spcBef>
                  <a:spcPct val="0"/>
                </a:spcBef>
                <a:spcAft>
                  <a:spcPct val="0"/>
                </a:spcAft>
              </a:pPr>
              <a:t>4</a:t>
            </a:fld>
            <a:endParaRPr lang="sv-SE" altLang="en-SE" sz="1200">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35</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36</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37</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39</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a:t>
            </a:fld>
            <a:endParaRPr lang="sv-SE"/>
          </a:p>
        </p:txBody>
      </p:sp>
    </p:spTree>
    <p:extLst>
      <p:ext uri="{BB962C8B-B14F-4D97-AF65-F5344CB8AC3E}">
        <p14:creationId xmlns:p14="http://schemas.microsoft.com/office/powerpoint/2010/main" val="17289002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41</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46</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47</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52</a:t>
            </a:fld>
            <a:endParaRPr lang="sv-SE"/>
          </a:p>
        </p:txBody>
      </p:sp>
    </p:spTree>
    <p:extLst>
      <p:ext uri="{BB962C8B-B14F-4D97-AF65-F5344CB8AC3E}">
        <p14:creationId xmlns:p14="http://schemas.microsoft.com/office/powerpoint/2010/main" val="5585715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54</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56</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58</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60</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7</a:t>
            </a:fld>
            <a:endParaRPr lang="sv-SE"/>
          </a:p>
        </p:txBody>
      </p:sp>
    </p:spTree>
    <p:extLst>
      <p:ext uri="{BB962C8B-B14F-4D97-AF65-F5344CB8AC3E}">
        <p14:creationId xmlns:p14="http://schemas.microsoft.com/office/powerpoint/2010/main" val="16594400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63</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64</a:t>
            </a:fld>
            <a:endParaRPr lang="sv-SE"/>
          </a:p>
        </p:txBody>
      </p:sp>
    </p:spTree>
    <p:extLst>
      <p:ext uri="{BB962C8B-B14F-4D97-AF65-F5344CB8AC3E}">
        <p14:creationId xmlns:p14="http://schemas.microsoft.com/office/powerpoint/2010/main" val="1705099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81C3B8D-7141-954A-9EE2-0A3BF8E80BF3}" type="slidenum">
              <a:rPr lang="sv-SE" smtClean="0"/>
              <a:t>8</a:t>
            </a:fld>
            <a:endParaRPr lang="sv-SE"/>
          </a:p>
        </p:txBody>
      </p:sp>
    </p:spTree>
    <p:extLst>
      <p:ext uri="{BB962C8B-B14F-4D97-AF65-F5344CB8AC3E}">
        <p14:creationId xmlns:p14="http://schemas.microsoft.com/office/powerpoint/2010/main" val="2232331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7775" y="1143000"/>
            <a:ext cx="436245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81C3B8D-7141-954A-9EE2-0A3BF8E80BF3}" type="slidenum">
              <a:rPr lang="sv-SE" smtClean="0"/>
              <a:t>9</a:t>
            </a:fld>
            <a:endParaRPr lang="sv-SE"/>
          </a:p>
        </p:txBody>
      </p:sp>
    </p:spTree>
    <p:extLst>
      <p:ext uri="{BB962C8B-B14F-4D97-AF65-F5344CB8AC3E}">
        <p14:creationId xmlns:p14="http://schemas.microsoft.com/office/powerpoint/2010/main" val="500567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Anpassad layout">
    <p:bg>
      <p:bgPr>
        <a:solidFill>
          <a:srgbClr val="AED9DD"/>
        </a:solidFill>
        <a:effectLst/>
      </p:bgPr>
    </p:bg>
    <p:spTree>
      <p:nvGrpSpPr>
        <p:cNvPr id="1" name=""/>
        <p:cNvGrpSpPr/>
        <p:nvPr/>
      </p:nvGrpSpPr>
      <p:grpSpPr>
        <a:xfrm>
          <a:off x="0" y="0"/>
          <a:ext cx="0" cy="0"/>
          <a:chOff x="0" y="0"/>
          <a:chExt cx="0" cy="0"/>
        </a:xfrm>
      </p:grpSpPr>
      <p:sp>
        <p:nvSpPr>
          <p:cNvPr id="3" name="Ellips 3">
            <a:extLst>
              <a:ext uri="{FF2B5EF4-FFF2-40B4-BE49-F238E27FC236}">
                <a16:creationId xmlns:a16="http://schemas.microsoft.com/office/drawing/2014/main" id="{A1D90281-98A8-DB46-BC8C-4D6A4F4FCF65}"/>
              </a:ext>
            </a:extLst>
          </p:cNvPr>
          <p:cNvSpPr/>
          <p:nvPr userDrawn="1"/>
        </p:nvSpPr>
        <p:spPr>
          <a:xfrm>
            <a:off x="758825" y="655638"/>
            <a:ext cx="4456113" cy="4398962"/>
          </a:xfrm>
          <a:prstGeom prst="ellipse">
            <a:avLst/>
          </a:prstGeom>
          <a:solidFill>
            <a:srgbClr val="E4F5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4" name="Rektangel 4">
            <a:extLst>
              <a:ext uri="{FF2B5EF4-FFF2-40B4-BE49-F238E27FC236}">
                <a16:creationId xmlns:a16="http://schemas.microsoft.com/office/drawing/2014/main" id="{7383B835-C451-374D-A975-17C8F818E94C}"/>
              </a:ext>
            </a:extLst>
          </p:cNvPr>
          <p:cNvSpPr/>
          <p:nvPr userDrawn="1"/>
        </p:nvSpPr>
        <p:spPr>
          <a:xfrm rot="5400000">
            <a:off x="4494213" y="1362075"/>
            <a:ext cx="1703387" cy="106918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pic>
        <p:nvPicPr>
          <p:cNvPr id="5" name="Bildobjekt 7" descr="En bild som visar text, tecken, clipart&#10;&#10;Automatiskt genererad beskrivning">
            <a:extLst>
              <a:ext uri="{FF2B5EF4-FFF2-40B4-BE49-F238E27FC236}">
                <a16:creationId xmlns:a16="http://schemas.microsoft.com/office/drawing/2014/main" id="{A1211CA9-4E97-404A-AE58-9D3E7A2674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759" r="56329"/>
          <a:stretch>
            <a:fillRect/>
          </a:stretch>
        </p:blipFill>
        <p:spPr bwMode="auto">
          <a:xfrm>
            <a:off x="8612188" y="5957888"/>
            <a:ext cx="1903412"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11">
            <a:extLst>
              <a:ext uri="{FF2B5EF4-FFF2-40B4-BE49-F238E27FC236}">
                <a16:creationId xmlns:a16="http://schemas.microsoft.com/office/drawing/2014/main" id="{B04E0061-D176-4642-A935-9330313D605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64088" y="6084888"/>
            <a:ext cx="14668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latshållare för bild 9"/>
          <p:cNvSpPr>
            <a:spLocks noGrp="1"/>
          </p:cNvSpPr>
          <p:nvPr>
            <p:ph type="pic" sz="quarter" idx="10"/>
          </p:nvPr>
        </p:nvSpPr>
        <p:spPr>
          <a:xfrm>
            <a:off x="6406365" y="5958474"/>
            <a:ext cx="2205186" cy="1522475"/>
          </a:xfrm>
        </p:spPr>
        <p:txBody>
          <a:bodyPr rtlCol="0">
            <a:normAutofit/>
          </a:bodyPr>
          <a:lstStyle/>
          <a:p>
            <a:pPr lvl="0"/>
            <a:endParaRPr lang="sv-SE" noProof="0"/>
          </a:p>
        </p:txBody>
      </p:sp>
    </p:spTree>
    <p:extLst>
      <p:ext uri="{BB962C8B-B14F-4D97-AF65-F5344CB8AC3E}">
        <p14:creationId xmlns:p14="http://schemas.microsoft.com/office/powerpoint/2010/main" val="420994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sp>
        <p:nvSpPr>
          <p:cNvPr id="3" name="Rektangel 6">
            <a:extLst>
              <a:ext uri="{FF2B5EF4-FFF2-40B4-BE49-F238E27FC236}">
                <a16:creationId xmlns:a16="http://schemas.microsoft.com/office/drawing/2014/main" id="{B9BB94D3-213E-4449-9D27-7FE96166C7C9}"/>
              </a:ext>
            </a:extLst>
          </p:cNvPr>
          <p:cNvSpPr/>
          <p:nvPr userDrawn="1"/>
        </p:nvSpPr>
        <p:spPr>
          <a:xfrm>
            <a:off x="6242756" y="0"/>
            <a:ext cx="4449057" cy="7559675"/>
          </a:xfrm>
          <a:prstGeom prst="rect">
            <a:avLst/>
          </a:prstGeom>
          <a:solidFill>
            <a:srgbClr val="C3E4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pic>
        <p:nvPicPr>
          <p:cNvPr id="4" name="Bildobjekt 5">
            <a:extLst>
              <a:ext uri="{FF2B5EF4-FFF2-40B4-BE49-F238E27FC236}">
                <a16:creationId xmlns:a16="http://schemas.microsoft.com/office/drawing/2014/main" id="{C7CEB53B-DFE3-2041-A218-3E9D5DCD742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67900" y="6738938"/>
            <a:ext cx="5667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lips 7">
            <a:extLst>
              <a:ext uri="{FF2B5EF4-FFF2-40B4-BE49-F238E27FC236}">
                <a16:creationId xmlns:a16="http://schemas.microsoft.com/office/drawing/2014/main" id="{05A86000-E69B-454E-9F38-E485E0E4C73D}"/>
              </a:ext>
            </a:extLst>
          </p:cNvPr>
          <p:cNvSpPr/>
          <p:nvPr userDrawn="1"/>
        </p:nvSpPr>
        <p:spPr>
          <a:xfrm>
            <a:off x="6681614" y="2027238"/>
            <a:ext cx="3589338" cy="3505200"/>
          </a:xfrm>
          <a:prstGeom prst="ellipse">
            <a:avLst/>
          </a:prstGeom>
          <a:solidFill>
            <a:srgbClr val="E4F5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10" name="Rubrik 9"/>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55943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2" name="Rektangel 6">
            <a:extLst>
              <a:ext uri="{FF2B5EF4-FFF2-40B4-BE49-F238E27FC236}">
                <a16:creationId xmlns:a16="http://schemas.microsoft.com/office/drawing/2014/main" id="{F2B3BAFD-5303-D045-8C49-B7ABF38D4580}"/>
              </a:ext>
            </a:extLst>
          </p:cNvPr>
          <p:cNvSpPr/>
          <p:nvPr userDrawn="1"/>
        </p:nvSpPr>
        <p:spPr>
          <a:xfrm rot="5400000">
            <a:off x="3455988" y="323850"/>
            <a:ext cx="3779837" cy="10691813"/>
          </a:xfrm>
          <a:prstGeom prst="rect">
            <a:avLst/>
          </a:prstGeom>
          <a:solidFill>
            <a:srgbClr val="C3E4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endParaRPr lang="sv-SE" sz="2053" dirty="0"/>
          </a:p>
        </p:txBody>
      </p:sp>
      <p:sp>
        <p:nvSpPr>
          <p:cNvPr id="3" name="Platshållare för datum 2">
            <a:extLst>
              <a:ext uri="{FF2B5EF4-FFF2-40B4-BE49-F238E27FC236}">
                <a16:creationId xmlns:a16="http://schemas.microsoft.com/office/drawing/2014/main" id="{0FC3DB81-7C49-A046-9A6B-E89196193C3C}"/>
              </a:ext>
            </a:extLst>
          </p:cNvPr>
          <p:cNvSpPr>
            <a:spLocks noGrp="1"/>
          </p:cNvSpPr>
          <p:nvPr>
            <p:ph type="dt" sz="half" idx="10"/>
          </p:nvPr>
        </p:nvSpPr>
        <p:spPr/>
        <p:txBody>
          <a:bodyPr/>
          <a:lstStyle>
            <a:lvl1pPr>
              <a:defRPr/>
            </a:lvl1pPr>
          </a:lstStyle>
          <a:p>
            <a:pPr>
              <a:defRPr/>
            </a:pPr>
            <a:endParaRPr lang="sv-SE"/>
          </a:p>
        </p:txBody>
      </p:sp>
    </p:spTree>
    <p:extLst>
      <p:ext uri="{BB962C8B-B14F-4D97-AF65-F5344CB8AC3E}">
        <p14:creationId xmlns:p14="http://schemas.microsoft.com/office/powerpoint/2010/main" val="329440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66842BB-F986-4F4B-BDFC-DB4B38D0B8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67900" y="6738938"/>
            <a:ext cx="5667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5170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460336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49BE807-607B-DB46-902B-A4DE1C8AD8C1}"/>
              </a:ext>
            </a:extLst>
          </p:cNvPr>
          <p:cNvSpPr>
            <a:spLocks noGrp="1" noChangeArrowheads="1"/>
          </p:cNvSpPr>
          <p:nvPr>
            <p:ph type="title"/>
          </p:nvPr>
        </p:nvSpPr>
        <p:spPr bwMode="auto">
          <a:xfrm>
            <a:off x="735013" y="1165225"/>
            <a:ext cx="77295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en-SE"/>
              <a:t>Klicka här för att ändra mall för rubrikformat</a:t>
            </a:r>
            <a:endParaRPr lang="en-US" altLang="en-SE"/>
          </a:p>
        </p:txBody>
      </p:sp>
      <p:sp>
        <p:nvSpPr>
          <p:cNvPr id="1027" name="Text Placeholder 2">
            <a:extLst>
              <a:ext uri="{FF2B5EF4-FFF2-40B4-BE49-F238E27FC236}">
                <a16:creationId xmlns:a16="http://schemas.microsoft.com/office/drawing/2014/main" id="{060648BA-9ECA-D845-97C9-97015C9FED65}"/>
              </a:ext>
            </a:extLst>
          </p:cNvPr>
          <p:cNvSpPr>
            <a:spLocks noGrp="1" noChangeArrowheads="1"/>
          </p:cNvSpPr>
          <p:nvPr>
            <p:ph type="body" idx="1"/>
          </p:nvPr>
        </p:nvSpPr>
        <p:spPr bwMode="auto">
          <a:xfrm>
            <a:off x="735013" y="2012950"/>
            <a:ext cx="6523037"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en-SE"/>
              <a:t>Redigera format för bakgrundstext
Nivå två
Nivå tre
Nivå fyra
Nivå fem</a:t>
            </a:r>
            <a:endParaRPr lang="en-US" altLang="en-SE"/>
          </a:p>
        </p:txBody>
      </p:sp>
      <p:sp>
        <p:nvSpPr>
          <p:cNvPr id="4" name="Date Placeholder 3">
            <a:extLst>
              <a:ext uri="{FF2B5EF4-FFF2-40B4-BE49-F238E27FC236}">
                <a16:creationId xmlns:a16="http://schemas.microsoft.com/office/drawing/2014/main" id="{291D7A21-1CE3-4C4D-B33F-B0454CD81114}"/>
              </a:ext>
            </a:extLst>
          </p:cNvPr>
          <p:cNvSpPr>
            <a:spLocks noGrp="1"/>
          </p:cNvSpPr>
          <p:nvPr>
            <p:ph type="dt" sz="half" idx="2"/>
          </p:nvPr>
        </p:nvSpPr>
        <p:spPr>
          <a:xfrm>
            <a:off x="735013" y="7007225"/>
            <a:ext cx="2405062" cy="401638"/>
          </a:xfrm>
          <a:prstGeom prst="rect">
            <a:avLst/>
          </a:prstGeom>
        </p:spPr>
        <p:txBody>
          <a:bodyPr vert="horz" lIns="91440" tIns="45720" rIns="91440" bIns="45720" rtlCol="0" anchor="ctr"/>
          <a:lstStyle>
            <a:lvl1pPr algn="l" defTabSz="1042873" eaLnBrk="1" fontAlgn="auto" hangingPunct="1">
              <a:spcBef>
                <a:spcPts val="0"/>
              </a:spcBef>
              <a:spcAft>
                <a:spcPts val="0"/>
              </a:spcAft>
              <a:defRPr sz="1000" b="0" i="0" dirty="0">
                <a:solidFill>
                  <a:schemeClr val="bg1"/>
                </a:solidFill>
                <a:latin typeface="+mn-lt"/>
              </a:defRPr>
            </a:lvl1pPr>
          </a:lstStyle>
          <a:p>
            <a:pPr>
              <a:defRPr/>
            </a:pPr>
            <a:endParaRPr lang="sv-SE"/>
          </a:p>
        </p:txBody>
      </p:sp>
      <p:sp>
        <p:nvSpPr>
          <p:cNvPr id="9" name="Platshållare för sidfot 8">
            <a:extLst>
              <a:ext uri="{FF2B5EF4-FFF2-40B4-BE49-F238E27FC236}">
                <a16:creationId xmlns:a16="http://schemas.microsoft.com/office/drawing/2014/main" id="{5437FCB2-6630-D143-B706-65DE79E639A6}"/>
              </a:ext>
            </a:extLst>
          </p:cNvPr>
          <p:cNvSpPr>
            <a:spLocks noGrp="1"/>
          </p:cNvSpPr>
          <p:nvPr>
            <p:ph type="ftr" sz="quarter" idx="3"/>
          </p:nvPr>
        </p:nvSpPr>
        <p:spPr>
          <a:xfrm>
            <a:off x="3541713" y="7007225"/>
            <a:ext cx="3608387" cy="401638"/>
          </a:xfrm>
          <a:prstGeom prst="rect">
            <a:avLst/>
          </a:prstGeom>
        </p:spPr>
        <p:txBody>
          <a:bodyPr vert="horz" lIns="91440" tIns="45720" rIns="91440" bIns="45720" rtlCol="0" anchor="ctr"/>
          <a:lstStyle>
            <a:lvl1pPr algn="ctr" defTabSz="1042873" eaLnBrk="1" fontAlgn="auto" hangingPunct="1">
              <a:spcBef>
                <a:spcPts val="0"/>
              </a:spcBef>
              <a:spcAft>
                <a:spcPts val="0"/>
              </a:spcAft>
              <a:defRPr sz="1000" b="0" i="0" dirty="0">
                <a:solidFill>
                  <a:schemeClr val="bg1"/>
                </a:solidFill>
                <a:latin typeface="+mn-lt"/>
              </a:defRPr>
            </a:lvl1pPr>
          </a:lstStyle>
          <a:p>
            <a:pPr>
              <a:defRPr/>
            </a:pPr>
            <a:endParaRPr lang="sv-SE"/>
          </a:p>
        </p:txBody>
      </p:sp>
    </p:spTree>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Lst>
  <p:hf hdr="0" ftr="0" dt="0"/>
  <p:txStyles>
    <p:titleStyle>
      <a:lvl1pPr algn="l" rtl="0" fontAlgn="base">
        <a:lnSpc>
          <a:spcPct val="90000"/>
        </a:lnSpc>
        <a:spcBef>
          <a:spcPct val="0"/>
        </a:spcBef>
        <a:spcAft>
          <a:spcPct val="0"/>
        </a:spcAft>
        <a:defRPr sz="3200" b="1" kern="1200">
          <a:solidFill>
            <a:schemeClr val="bg1"/>
          </a:solidFill>
          <a:latin typeface="+mj-lt"/>
          <a:ea typeface="+mj-ea"/>
          <a:cs typeface="+mj-cs"/>
        </a:defRPr>
      </a:lvl1pPr>
      <a:lvl2pPr algn="l" rtl="0" fontAlgn="base">
        <a:lnSpc>
          <a:spcPct val="90000"/>
        </a:lnSpc>
        <a:spcBef>
          <a:spcPct val="0"/>
        </a:spcBef>
        <a:spcAft>
          <a:spcPct val="0"/>
        </a:spcAft>
        <a:defRPr sz="3200" b="1">
          <a:solidFill>
            <a:schemeClr val="bg1"/>
          </a:solidFill>
          <a:latin typeface="Arial Black" panose="020B0604020202020204" pitchFamily="34" charset="0"/>
        </a:defRPr>
      </a:lvl2pPr>
      <a:lvl3pPr algn="l" rtl="0" fontAlgn="base">
        <a:lnSpc>
          <a:spcPct val="90000"/>
        </a:lnSpc>
        <a:spcBef>
          <a:spcPct val="0"/>
        </a:spcBef>
        <a:spcAft>
          <a:spcPct val="0"/>
        </a:spcAft>
        <a:defRPr sz="3200" b="1">
          <a:solidFill>
            <a:schemeClr val="bg1"/>
          </a:solidFill>
          <a:latin typeface="Arial Black" panose="020B0604020202020204" pitchFamily="34" charset="0"/>
        </a:defRPr>
      </a:lvl3pPr>
      <a:lvl4pPr algn="l" rtl="0" fontAlgn="base">
        <a:lnSpc>
          <a:spcPct val="90000"/>
        </a:lnSpc>
        <a:spcBef>
          <a:spcPct val="0"/>
        </a:spcBef>
        <a:spcAft>
          <a:spcPct val="0"/>
        </a:spcAft>
        <a:defRPr sz="3200" b="1">
          <a:solidFill>
            <a:schemeClr val="bg1"/>
          </a:solidFill>
          <a:latin typeface="Arial Black" panose="020B0604020202020204" pitchFamily="34" charset="0"/>
        </a:defRPr>
      </a:lvl4pPr>
      <a:lvl5pPr algn="l" rtl="0" fontAlgn="base">
        <a:lnSpc>
          <a:spcPct val="90000"/>
        </a:lnSpc>
        <a:spcBef>
          <a:spcPct val="0"/>
        </a:spcBef>
        <a:spcAft>
          <a:spcPct val="0"/>
        </a:spcAft>
        <a:defRPr sz="3200" b="1">
          <a:solidFill>
            <a:schemeClr val="bg1"/>
          </a:solidFill>
          <a:latin typeface="Arial Black" panose="020B0604020202020204" pitchFamily="34" charset="0"/>
        </a:defRPr>
      </a:lvl5pPr>
      <a:lvl6pPr marL="457200" algn="l" rtl="0" fontAlgn="base">
        <a:lnSpc>
          <a:spcPct val="90000"/>
        </a:lnSpc>
        <a:spcBef>
          <a:spcPct val="0"/>
        </a:spcBef>
        <a:spcAft>
          <a:spcPct val="0"/>
        </a:spcAft>
        <a:defRPr sz="3200" b="1">
          <a:solidFill>
            <a:schemeClr val="bg1"/>
          </a:solidFill>
          <a:latin typeface="Arial Black" panose="020B0604020202020204" pitchFamily="34" charset="0"/>
        </a:defRPr>
      </a:lvl6pPr>
      <a:lvl7pPr marL="914400" algn="l" rtl="0" fontAlgn="base">
        <a:lnSpc>
          <a:spcPct val="90000"/>
        </a:lnSpc>
        <a:spcBef>
          <a:spcPct val="0"/>
        </a:spcBef>
        <a:spcAft>
          <a:spcPct val="0"/>
        </a:spcAft>
        <a:defRPr sz="3200" b="1">
          <a:solidFill>
            <a:schemeClr val="bg1"/>
          </a:solidFill>
          <a:latin typeface="Arial Black" panose="020B0604020202020204" pitchFamily="34" charset="0"/>
        </a:defRPr>
      </a:lvl7pPr>
      <a:lvl8pPr marL="1371600" algn="l" rtl="0" fontAlgn="base">
        <a:lnSpc>
          <a:spcPct val="90000"/>
        </a:lnSpc>
        <a:spcBef>
          <a:spcPct val="0"/>
        </a:spcBef>
        <a:spcAft>
          <a:spcPct val="0"/>
        </a:spcAft>
        <a:defRPr sz="3200" b="1">
          <a:solidFill>
            <a:schemeClr val="bg1"/>
          </a:solidFill>
          <a:latin typeface="Arial Black" panose="020B0604020202020204" pitchFamily="34" charset="0"/>
        </a:defRPr>
      </a:lvl8pPr>
      <a:lvl9pPr marL="1828800" algn="l" rtl="0" fontAlgn="base">
        <a:lnSpc>
          <a:spcPct val="90000"/>
        </a:lnSpc>
        <a:spcBef>
          <a:spcPct val="0"/>
        </a:spcBef>
        <a:spcAft>
          <a:spcPct val="0"/>
        </a:spcAft>
        <a:defRPr sz="3200" b="1">
          <a:solidFill>
            <a:schemeClr val="bg1"/>
          </a:solidFill>
          <a:latin typeface="Arial Black"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1200" kern="1200">
          <a:solidFill>
            <a:schemeClr val="bg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chart" Target="../charts/chart1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chart" Target="../charts/chart1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chart" Target="../charts/char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chart" Target="../charts/char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chart" Target="../charts/chart19.xml"/><Relationship Id="rId4" Type="http://schemas.openxmlformats.org/officeDocument/2006/relationships/chart" Target="../charts/chart20.xml"/><Relationship Id="rId5" Type="http://schemas.openxmlformats.org/officeDocument/2006/relationships/chart" Target="../charts/char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chart" Target="../charts/chart22.xml"/><Relationship Id="rId4" Type="http://schemas.openxmlformats.org/officeDocument/2006/relationships/chart" Target="../charts/chart23.xml"/><Relationship Id="rId5" Type="http://schemas.openxmlformats.org/officeDocument/2006/relationships/chart" Target="../charts/chart24.xml"/><Relationship Id="rId6" Type="http://schemas.openxmlformats.org/officeDocument/2006/relationships/chart" Target="../charts/char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3.xml"/><Relationship Id="rId3" Type="http://schemas.openxmlformats.org/officeDocument/2006/relationships/slide" Target="slide4.xml"/><Relationship Id="rId4" Type="http://schemas.openxmlformats.org/officeDocument/2006/relationships/slide" Target="slide5.xml"/><Relationship Id="rId5" Type="http://schemas.openxmlformats.org/officeDocument/2006/relationships/slide" Target="slide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chart" Target="../charts/chart26.xml"/><Relationship Id="rId4" Type="http://schemas.openxmlformats.org/officeDocument/2006/relationships/chart" Target="../charts/chart27.xml"/><Relationship Id="rId5" Type="http://schemas.openxmlformats.org/officeDocument/2006/relationships/chart" Target="../charts/chart28.xml"/><Relationship Id="rId6" Type="http://schemas.openxmlformats.org/officeDocument/2006/relationships/chart" Target="../charts/char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chart" Target="../charts/chart31.xml"/><Relationship Id="rId4" Type="http://schemas.openxmlformats.org/officeDocument/2006/relationships/chart" Target="../charts/chart32.xml"/><Relationship Id="rId5" Type="http://schemas.openxmlformats.org/officeDocument/2006/relationships/chart" Target="../charts/chart33.xml"/><Relationship Id="rId6" Type="http://schemas.openxmlformats.org/officeDocument/2006/relationships/chart" Target="../charts/char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chart" Target="../charts/chart36.xml"/><Relationship Id="rId4" Type="http://schemas.openxmlformats.org/officeDocument/2006/relationships/chart" Target="../charts/chart37.xml"/><Relationship Id="rId5" Type="http://schemas.openxmlformats.org/officeDocument/2006/relationships/chart" Target="../charts/chart38.xml"/><Relationship Id="rId6" Type="http://schemas.openxmlformats.org/officeDocument/2006/relationships/chart" Target="../charts/char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chart" Target="../charts/chart43.xml"/><Relationship Id="rId4" Type="http://schemas.openxmlformats.org/officeDocument/2006/relationships/chart" Target="../charts/chart4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chart" Target="../charts/chart50.xml"/><Relationship Id="rId4" Type="http://schemas.openxmlformats.org/officeDocument/2006/relationships/chart" Target="../charts/chart51.xml"/><Relationship Id="rId5" Type="http://schemas.openxmlformats.org/officeDocument/2006/relationships/chart" Target="../charts/chart52.xml"/><Relationship Id="rId6" Type="http://schemas.openxmlformats.org/officeDocument/2006/relationships/chart" Target="../charts/chart5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chart" Target="../charts/chart5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chart" Target="../charts/chart66.xml"/><Relationship Id="rId4" Type="http://schemas.openxmlformats.org/officeDocument/2006/relationships/chart" Target="../charts/chart67.xml"/><Relationship Id="rId5" Type="http://schemas.openxmlformats.org/officeDocument/2006/relationships/chart" Target="../charts/chart6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chart" Target="../charts/chart69.xml"/><Relationship Id="rId4" Type="http://schemas.openxmlformats.org/officeDocument/2006/relationships/chart" Target="../charts/chart70.xml"/><Relationship Id="rId5" Type="http://schemas.openxmlformats.org/officeDocument/2006/relationships/chart" Target="../charts/chart71.xml"/><Relationship Id="rId6" Type="http://schemas.openxmlformats.org/officeDocument/2006/relationships/chart" Target="../charts/chart7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chart" Target="../charts/chart73.xml"/><Relationship Id="rId4" Type="http://schemas.openxmlformats.org/officeDocument/2006/relationships/chart" Target="../charts/chart74.xml"/><Relationship Id="rId5" Type="http://schemas.openxmlformats.org/officeDocument/2006/relationships/chart" Target="../charts/chart75.xml"/><Relationship Id="rId6" Type="http://schemas.openxmlformats.org/officeDocument/2006/relationships/chart" Target="../charts/chart7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chart" Target="../charts/chart78.xml"/><Relationship Id="rId4" Type="http://schemas.openxmlformats.org/officeDocument/2006/relationships/chart" Target="../charts/chart79.xml"/><Relationship Id="rId5" Type="http://schemas.openxmlformats.org/officeDocument/2006/relationships/chart" Target="../charts/chart80.xml"/><Relationship Id="rId6" Type="http://schemas.openxmlformats.org/officeDocument/2006/relationships/chart" Target="../charts/chart8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chart" Target="../charts/chart83.xml"/><Relationship Id="rId4" Type="http://schemas.openxmlformats.org/officeDocument/2006/relationships/chart" Target="../charts/chart84.xml"/><Relationship Id="rId5" Type="http://schemas.openxmlformats.org/officeDocument/2006/relationships/chart" Target="../charts/chart85.xml"/><Relationship Id="rId6" Type="http://schemas.openxmlformats.org/officeDocument/2006/relationships/chart" Target="../charts/chart8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chart" Target="../charts/chart90.xml"/><Relationship Id="rId4" Type="http://schemas.openxmlformats.org/officeDocument/2006/relationships/chart" Target="../charts/chart9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chart" Target="../charts/chart97.xml"/><Relationship Id="rId4" Type="http://schemas.openxmlformats.org/officeDocument/2006/relationships/chart" Target="../charts/chart98.xml"/><Relationship Id="rId5" Type="http://schemas.openxmlformats.org/officeDocument/2006/relationships/chart" Target="../charts/chart99.xml"/><Relationship Id="rId6" Type="http://schemas.openxmlformats.org/officeDocument/2006/relationships/chart" Target="../charts/chart10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chart" Target="../charts/chart10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chart" Target="../charts/chart1.xml"/><Relationship Id="rId4" Type="http://schemas.openxmlformats.org/officeDocument/2006/relationships/chart" Target="../charts/char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chart" Target="../charts/chart113.xml"/><Relationship Id="rId4" Type="http://schemas.openxmlformats.org/officeDocument/2006/relationships/chart" Target="../charts/chart114.xml"/><Relationship Id="rId5" Type="http://schemas.openxmlformats.org/officeDocument/2006/relationships/chart" Target="../charts/chart1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chart" Target="../charts/chart116.xml"/><Relationship Id="rId4" Type="http://schemas.openxmlformats.org/officeDocument/2006/relationships/chart" Target="../charts/chart117.xml"/><Relationship Id="rId5" Type="http://schemas.openxmlformats.org/officeDocument/2006/relationships/chart" Target="../charts/chart118.xml"/><Relationship Id="rId6" Type="http://schemas.openxmlformats.org/officeDocument/2006/relationships/chart" Target="../charts/chart1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chart" Target="../charts/chart120.xml"/><Relationship Id="rId4" Type="http://schemas.openxmlformats.org/officeDocument/2006/relationships/chart" Target="../charts/chart121.xml"/><Relationship Id="rId5" Type="http://schemas.openxmlformats.org/officeDocument/2006/relationships/chart" Target="../charts/chart122.xml"/><Relationship Id="rId6" Type="http://schemas.openxmlformats.org/officeDocument/2006/relationships/chart" Target="../charts/chart1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chart" Target="../charts/chart125.xml"/><Relationship Id="rId4" Type="http://schemas.openxmlformats.org/officeDocument/2006/relationships/chart" Target="../charts/chart126.xml"/><Relationship Id="rId5" Type="http://schemas.openxmlformats.org/officeDocument/2006/relationships/chart" Target="../charts/chart127.xml"/><Relationship Id="rId6" Type="http://schemas.openxmlformats.org/officeDocument/2006/relationships/chart" Target="../charts/chart12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chart" Target="../charts/chart130.xml"/><Relationship Id="rId4" Type="http://schemas.openxmlformats.org/officeDocument/2006/relationships/chart" Target="../charts/chart131.xml"/><Relationship Id="rId5" Type="http://schemas.openxmlformats.org/officeDocument/2006/relationships/chart" Target="../charts/chart132.xml"/><Relationship Id="rId6" Type="http://schemas.openxmlformats.org/officeDocument/2006/relationships/chart" Target="../charts/chart13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chart" Target="../charts/chart137.xml"/><Relationship Id="rId4" Type="http://schemas.openxmlformats.org/officeDocument/2006/relationships/chart" Target="../charts/chart13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chart" Target="../charts/chart144.xml"/><Relationship Id="rId4" Type="http://schemas.openxmlformats.org/officeDocument/2006/relationships/chart" Target="../charts/chart145.xml"/><Relationship Id="rId5" Type="http://schemas.openxmlformats.org/officeDocument/2006/relationships/chart" Target="../charts/chart146.xml"/><Relationship Id="rId6" Type="http://schemas.openxmlformats.org/officeDocument/2006/relationships/chart" Target="../charts/chart14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 Id="rId3" Type="http://schemas.openxmlformats.org/officeDocument/2006/relationships/chart" Target="../charts/chart1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chart" Target="../charts/chart6.xml"/><Relationship Id="rId6" Type="http://schemas.openxmlformats.org/officeDocument/2006/relationships/chart" Target="../charts/chart7.xml"/><Relationship Id="rId7" Type="http://schemas.openxmlformats.org/officeDocument/2006/relationships/chart" Target="../charts/char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chart" Target="../charts/chart9.xml"/><Relationship Id="rId4" Type="http://schemas.openxmlformats.org/officeDocument/2006/relationships/image" Target="../media/image8.pn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chart" Target="../charts/chart10.xml"/><Relationship Id="rId4" Type="http://schemas.openxmlformats.org/officeDocument/2006/relationships/image" Target="../media/image10.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ruta 13">
            <a:extLst>
              <a:ext uri="{FF2B5EF4-FFF2-40B4-BE49-F238E27FC236}">
                <a16:creationId xmlns:a16="http://schemas.microsoft.com/office/drawing/2014/main" id="{A7C9D905-7A04-3B4E-9A01-D0AAE5EC9445}"/>
              </a:ext>
            </a:extLst>
          </p:cNvPr>
          <p:cNvSpPr txBox="1"/>
          <p:nvPr/>
        </p:nvSpPr>
        <p:spPr>
          <a:xfrm>
            <a:off x="1134045" y="1273810"/>
            <a:ext cx="3692324" cy="984885"/>
          </a:xfrm>
          <a:prstGeom prst="rect">
            <a:avLst/>
          </a:prstGeom>
          <a:noFill/>
        </p:spPr>
        <p:txBody>
          <a:bodyPr>
            <a:spAutoFit/>
          </a:bodyPr>
          <a:lstStyle/>
          <a:p>
            <a:pPr algn="ctr" defTabSz="1042873" eaLnBrk="1" fontAlgn="auto" hangingPunct="1">
              <a:spcBef>
                <a:spcPts val="0"/>
              </a:spcBef>
              <a:spcAft>
                <a:spcPts val="0"/>
              </a:spcAft>
              <a:defRPr/>
            </a:pPr>
            <a:r>
              <a:rPr lang="sv-SE" sz="1400" dirty="0">
                <a:solidFill>
                  <a:schemeClr val="bg1"/>
                </a:solidFill>
                <a:cs typeface="Arial" panose="020B0604020202020204" pitchFamily="34" charset="0"/>
              </a:rPr>
              <a:t>Resultat från Våga Visa 2024</a:t>
            </a:r>
          </a:p>
          <a:p>
            <a:pPr algn="ctr" defTabSz="1042873" eaLnBrk="1" fontAlgn="auto" hangingPunct="1">
              <a:spcBef>
                <a:spcPts val="0"/>
              </a:spcBef>
              <a:spcAft>
                <a:spcPts val="0"/>
              </a:spcAft>
              <a:defRPr/>
            </a:pPr>
            <a:endParaRPr lang="sv-SE" sz="1400" dirty="0">
              <a:solidFill>
                <a:schemeClr val="bg1"/>
              </a:solidFill>
              <a:cs typeface="Arial" panose="020B0604020202020204" pitchFamily="34" charset="0"/>
            </a:endParaRPr>
          </a:p>
          <a:p>
            <a:pPr algn="ctr" defTabSz="1042873" eaLnBrk="1" fontAlgn="auto" hangingPunct="1">
              <a:spcBef>
                <a:spcPts val="0"/>
              </a:spcBef>
              <a:spcAft>
                <a:spcPts val="0"/>
              </a:spcAft>
              <a:defRPr/>
            </a:pPr>
            <a:r>
              <a:rPr lang="sv-SE" sz="1600" b="1" dirty="0">
                <a:solidFill>
                  <a:schemeClr val="bg1"/>
                </a:solidFill>
                <a:cs typeface="Arial" panose="020B0604020202020204" pitchFamily="34" charset="0"/>
              </a:rPr>
              <a:t>Årskurs 3</a:t>
            </a:r>
            <a:br>
              <a:rPr lang="sv-SE" sz="1400" b="1" dirty="0">
                <a:solidFill>
                  <a:schemeClr val="bg1"/>
                </a:solidFill>
                <a:highlight>
                  <a:srgbClr val="FF0000"/>
                </a:highlight>
                <a:cs typeface="Arial" panose="020B0604020202020204" pitchFamily="34" charset="0"/>
              </a:rPr>
            </a:br>
            <a:r>
              <a:rPr lang="sv-SE" sz="1400" b="1" dirty="0">
                <a:solidFill>
                  <a:schemeClr val="bg1"/>
                </a:solidFill>
                <a:cs typeface="Arial" panose="020B0604020202020204" pitchFamily="34" charset="0"/>
              </a:rPr>
              <a:t>Elever</a:t>
            </a:r>
          </a:p>
        </p:txBody>
      </p:sp>
      <p:sp>
        <p:nvSpPr>
          <p:cNvPr id="15" name="textruta 14">
            <a:extLst>
              <a:ext uri="{FF2B5EF4-FFF2-40B4-BE49-F238E27FC236}">
                <a16:creationId xmlns:a16="http://schemas.microsoft.com/office/drawing/2014/main" id="{CB459938-BF14-1248-BA28-A763B6EDC43F}"/>
              </a:ext>
            </a:extLst>
          </p:cNvPr>
          <p:cNvSpPr txBox="1"/>
          <p:nvPr/>
        </p:nvSpPr>
        <p:spPr>
          <a:xfrm>
            <a:off x="910207" y="2412365"/>
            <a:ext cx="4140000" cy="584200"/>
          </a:xfrm>
          <a:prstGeom prst="rect">
            <a:avLst/>
          </a:prstGeom>
          <a:noFill/>
        </p:spPr>
        <p:txBody>
          <a:bodyPr wrap="square">
            <a:spAutoFit/>
          </a:bodyPr>
          <a:lstStyle/>
          <a:p>
            <a:pPr algn="ctr" defTabSz="1042873" eaLnBrk="1" fontAlgn="auto" hangingPunct="1">
              <a:spcBef>
                <a:spcPts val="0"/>
              </a:spcBef>
              <a:spcAft>
                <a:spcPts val="0"/>
              </a:spcAft>
              <a:defRPr/>
            </a:pPr>
            <a:r>
              <a:rPr lang="sv-SE" sz="3200" b="1" dirty="0" err="1">
                <a:solidFill>
                  <a:srgbClr val="000000"/>
                </a:solidFill>
                <a:ea typeface="+mj-ea"/>
                <a:cs typeface="Arial" panose="020B0604020202020204" pitchFamily="34" charset="0"/>
              </a:rPr>
              <a:t>Vendestigens förskola och skola</a:t>
            </a:r>
            <a:endParaRPr lang="sv-SE" sz="2400" b="1" dirty="0">
              <a:cs typeface="Arial" panose="020B0604020202020204" pitchFamily="34" charset="0"/>
            </a:endParaRPr>
          </a:p>
        </p:txBody>
      </p:sp>
      <p:pic>
        <p:nvPicPr>
          <p:cNvPr id="16" name="Picture 15" descr="Danderyd.png"/>
          <p:cNvPicPr>
            <a:picLocks noChangeAspect="1"/>
          </p:cNvPicPr>
          <p:nvPr/>
        </p:nvPicPr>
        <p:blipFill>
          <a:blip r:embed="rId3"/>
          <a:stretch>
            <a:fillRect/>
          </a:stretch>
        </p:blipFill>
        <p:spPr>
          <a:xfrm>
            <a:off x="294436" y="6206032"/>
            <a:ext cx="2540000" cy="762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ruta 2">
            <a:extLst>
              <a:ext uri="{FF2B5EF4-FFF2-40B4-BE49-F238E27FC236}">
                <a16:creationId xmlns:a16="http://schemas.microsoft.com/office/drawing/2014/main" id="{85B9C464-1C8F-A140-8E42-3D6C2CA892AB}"/>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23554" name="textruta 4">
            <a:extLst>
              <a:ext uri="{FF2B5EF4-FFF2-40B4-BE49-F238E27FC236}">
                <a16:creationId xmlns:a16="http://schemas.microsoft.com/office/drawing/2014/main" id="{B6B43675-59C8-1B41-9933-A0DF1A6DC9F3}"/>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Vendestigens förskola och skola</a:t>
            </a:r>
          </a:p>
        </p:txBody>
      </p:sp>
      <p:sp>
        <p:nvSpPr>
          <p:cNvPr id="2" name="textruta 1">
            <a:extLst>
              <a:ext uri="{FF2B5EF4-FFF2-40B4-BE49-F238E27FC236}">
                <a16:creationId xmlns:a16="http://schemas.microsoft.com/office/drawing/2014/main" id="{EF3B0F47-9066-0849-B5FA-7D2A961F01D8}"/>
              </a:ext>
            </a:extLst>
          </p:cNvPr>
          <p:cNvSpPr txBox="1"/>
          <p:nvPr/>
        </p:nvSpPr>
        <p:spPr>
          <a:xfrm>
            <a:off x="4478338" y="6775450"/>
            <a:ext cx="184150" cy="407988"/>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sp>
        <p:nvSpPr>
          <p:cNvPr id="4" name="textruta 3">
            <a:extLst>
              <a:ext uri="{FF2B5EF4-FFF2-40B4-BE49-F238E27FC236}">
                <a16:creationId xmlns:a16="http://schemas.microsoft.com/office/drawing/2014/main" id="{68359CE5-EDF2-D342-A5BB-3FFE313A25A0}"/>
              </a:ext>
            </a:extLst>
          </p:cNvPr>
          <p:cNvSpPr txBox="1"/>
          <p:nvPr/>
        </p:nvSpPr>
        <p:spPr>
          <a:xfrm>
            <a:off x="5251450" y="6762750"/>
            <a:ext cx="185738" cy="409575"/>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graphicFrame>
        <p:nvGraphicFramePr>
          <p:cNvPr id="20" name="Diagram 19"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CD3EFFB6-FE51-9043-B002-A4FCD8B6FE57}"/>
              </a:ext>
            </a:extLst>
          </p:cNvPr>
          <p:cNvGraphicFramePr/>
          <p:nvPr>
            <p:extLst>
              <p:ext uri="{D42A27DB-BD31-4B8C-83A1-F6EECF244321}">
                <p14:modId xmlns:p14="http://schemas.microsoft.com/office/powerpoint/2010/main" val="895608632"/>
              </p:ext>
            </p:extLst>
          </p:nvPr>
        </p:nvGraphicFramePr>
        <p:xfrm>
          <a:off x="387595" y="1612800"/>
          <a:ext cx="6986437"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ruta 8">
            <a:extLst>
              <a:ext uri="{FF2B5EF4-FFF2-40B4-BE49-F238E27FC236}">
                <a16:creationId xmlns:a16="http://schemas.microsoft.com/office/drawing/2014/main" id="{24BBA652-D02D-11A5-40EB-B6577E70731D}"/>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2024</a:t>
            </a:r>
          </a:p>
        </p:txBody>
      </p:sp>
      <p:sp>
        <p:nvSpPr>
          <p:cNvPr id="10" name="textruta 9">
            <a:extLst>
              <a:ext uri="{FF2B5EF4-FFF2-40B4-BE49-F238E27FC236}">
                <a16:creationId xmlns:a16="http://schemas.microsoft.com/office/drawing/2014/main" id="{DCE26DEB-70FC-84D9-6232-3F4377853CCF}"/>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2022</a:t>
            </a:r>
          </a:p>
        </p:txBody>
      </p:sp>
      <p:cxnSp>
        <p:nvCxnSpPr>
          <p:cNvPr id="12" name="Rak pil 11">
            <a:extLst>
              <a:ext uri="{FF2B5EF4-FFF2-40B4-BE49-F238E27FC236}">
                <a16:creationId xmlns:a16="http://schemas.microsoft.com/office/drawing/2014/main" id="{9D8FC70A-9D9B-4DFA-D977-E743442735FC}"/>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Rektangel med rundade hörn 12">
            <a:extLst>
              <a:ext uri="{FF2B5EF4-FFF2-40B4-BE49-F238E27FC236}">
                <a16:creationId xmlns:a16="http://schemas.microsoft.com/office/drawing/2014/main" id="{668C7840-5356-E37C-FDDB-E5CBA3F365F9}"/>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2024 (överst och mörkast färg) till 2022 (nederst och ljusast färg).</a:t>
            </a:r>
          </a:p>
          <a:p>
            <a:pPr algn="ctr" defTabSz="1042873" eaLnBrk="1" fontAlgn="auto" hangingPunct="1">
              <a:spcBef>
                <a:spcPts val="0"/>
              </a:spcBef>
              <a:spcAft>
                <a:spcPts val="0"/>
              </a:spcAft>
              <a:defRPr/>
            </a:pPr>
            <a:r>
              <a:rPr lang="sv-SE" sz="1000" b="1" dirty="0"/>
              <a:t>I cirklarna redovisas medelvärdet för hela området 2024.</a:t>
            </a:r>
          </a:p>
        </p:txBody>
      </p:sp>
      <p:sp>
        <p:nvSpPr>
          <p:cNvPr id="28" name="Ellips 27">
            <a:extLst>
              <a:ext uri="{FF2B5EF4-FFF2-40B4-BE49-F238E27FC236}">
                <a16:creationId xmlns:a16="http://schemas.microsoft.com/office/drawing/2014/main" id="{B9E57F77-10CA-554B-35E7-C1D7EF1E0936}"/>
              </a:ext>
            </a:extLst>
          </p:cNvPr>
          <p:cNvSpPr/>
          <p:nvPr/>
        </p:nvSpPr>
        <p:spPr>
          <a:xfrm>
            <a:off x="8976917" y="1827301"/>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textruta 15">
            <a:extLst>
              <a:ext uri="{FF2B5EF4-FFF2-40B4-BE49-F238E27FC236}">
                <a16:creationId xmlns:a16="http://schemas.microsoft.com/office/drawing/2014/main" id="{087FD240-53AB-D169-649F-745D0E94A261}"/>
              </a:ext>
            </a:extLst>
          </p:cNvPr>
          <p:cNvSpPr txBox="1"/>
          <p:nvPr/>
        </p:nvSpPr>
        <p:spPr>
          <a:xfrm>
            <a:off x="8859138" y="2051818"/>
            <a:ext cx="1229968" cy="724173"/>
          </a:xfrm>
          <a:prstGeom prst="rect">
            <a:avLst/>
          </a:prstGeom>
          <a:noFill/>
        </p:spPr>
        <p:txBody>
          <a:bodyPr wrap="square" rtlCol="0">
            <a:spAutoFit/>
          </a:bodyPr>
          <a:lstStyle/>
          <a:p>
            <a:pPr algn="ctr"/>
            <a:r>
              <a:rPr lang="sv-SE" b="1" dirty="0">
                <a:latin typeface="+mj-lt"/>
              </a:rPr>
              <a:t>4,00</a:t>
            </a:r>
          </a:p>
        </p:txBody>
      </p:sp>
      <p:sp>
        <p:nvSpPr>
          <p:cNvPr id="31" name="textruta 22">
            <a:extLst>
              <a:ext uri="{FF2B5EF4-FFF2-40B4-BE49-F238E27FC236}">
                <a16:creationId xmlns:a16="http://schemas.microsoft.com/office/drawing/2014/main" id="{BB4E2760-D4FE-0769-F44B-66CC39F72365}"/>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Styrning och ledning</a:t>
            </a:r>
          </a:p>
        </p:txBody>
      </p:sp>
      <p:sp>
        <p:nvSpPr>
          <p:cNvPr id="32" name="textruta 22">
            <a:extLst>
              <a:ext uri="{FF2B5EF4-FFF2-40B4-BE49-F238E27FC236}">
                <a16:creationId xmlns:a16="http://schemas.microsoft.com/office/drawing/2014/main" id="{1E5C82A3-84C0-B3E6-7911-A867921ED277}"/>
              </a:ext>
            </a:extLst>
          </p:cNvPr>
          <p:cNvSpPr txBox="1"/>
          <p:nvPr/>
        </p:nvSpPr>
        <p:spPr>
          <a:xfrm>
            <a:off x="3879654" y="2825336"/>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
            </a:r>
          </a:p>
        </p:txBody>
      </p:sp>
      <p:pic>
        <p:nvPicPr>
          <p:cNvPr id="6" name="Bildobjekt 5" descr="En bild som visar text, Teckensnitt, vit, design&#10;&#10;Automatiskt genererad beskrivning">
            <a:extLst>
              <a:ext uri="{FF2B5EF4-FFF2-40B4-BE49-F238E27FC236}">
                <a16:creationId xmlns:a16="http://schemas.microsoft.com/office/drawing/2014/main" id="{D35A2DE6-CA10-7845-DF18-7E8E2048FCF8}"/>
              </a:ext>
            </a:extLst>
          </p:cNvPr>
          <p:cNvPicPr>
            <a:picLocks noChangeAspect="1"/>
          </p:cNvPicPr>
          <p:nvPr/>
        </p:nvPicPr>
        <p:blipFill>
          <a:blip r:embed="rId4"/>
          <a:stretch>
            <a:fillRect/>
          </a:stretch>
        </p:blipFill>
        <p:spPr>
          <a:xfrm>
            <a:off x="7728261" y="1932607"/>
            <a:ext cx="572400" cy="726756"/>
          </a:xfrm>
          <a:prstGeom prst="rect">
            <a:avLst/>
          </a:prstGeom>
        </p:spPr>
      </p:pic>
    </p:spTree>
    <p:extLst>
      <p:ext uri="{BB962C8B-B14F-4D97-AF65-F5344CB8AC3E}">
        <p14:creationId xmlns:p14="http://schemas.microsoft.com/office/powerpoint/2010/main" val="2441087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ruta 2">
            <a:extLst>
              <a:ext uri="{FF2B5EF4-FFF2-40B4-BE49-F238E27FC236}">
                <a16:creationId xmlns:a16="http://schemas.microsoft.com/office/drawing/2014/main" id="{85B9C464-1C8F-A140-8E42-3D6C2CA892AB}"/>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23554" name="textruta 4">
            <a:extLst>
              <a:ext uri="{FF2B5EF4-FFF2-40B4-BE49-F238E27FC236}">
                <a16:creationId xmlns:a16="http://schemas.microsoft.com/office/drawing/2014/main" id="{B6B43675-59C8-1B41-9933-A0DF1A6DC9F3}"/>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Vendestigens förskola och skola</a:t>
            </a:r>
          </a:p>
        </p:txBody>
      </p:sp>
      <p:sp>
        <p:nvSpPr>
          <p:cNvPr id="2" name="textruta 1">
            <a:extLst>
              <a:ext uri="{FF2B5EF4-FFF2-40B4-BE49-F238E27FC236}">
                <a16:creationId xmlns:a16="http://schemas.microsoft.com/office/drawing/2014/main" id="{EF3B0F47-9066-0849-B5FA-7D2A961F01D8}"/>
              </a:ext>
            </a:extLst>
          </p:cNvPr>
          <p:cNvSpPr txBox="1"/>
          <p:nvPr/>
        </p:nvSpPr>
        <p:spPr>
          <a:xfrm>
            <a:off x="4478338" y="6775450"/>
            <a:ext cx="184150" cy="407988"/>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graphicFrame>
        <p:nvGraphicFramePr>
          <p:cNvPr id="3" name="Diagram 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C787EA79-86EA-EA7C-6B7A-7820AFB1C688}"/>
              </a:ext>
            </a:extLst>
          </p:cNvPr>
          <p:cNvGraphicFramePr/>
          <p:nvPr>
            <p:extLst>
              <p:ext uri="{D42A27DB-BD31-4B8C-83A1-F6EECF244321}">
                <p14:modId xmlns:p14="http://schemas.microsoft.com/office/powerpoint/2010/main" val="3707032437"/>
              </p:ext>
            </p:extLst>
          </p:nvPr>
        </p:nvGraphicFramePr>
        <p:xfrm>
          <a:off x="387595" y="1612800"/>
          <a:ext cx="6986437"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68359CE5-EDF2-D342-A5BB-3FFE313A25A0}"/>
              </a:ext>
            </a:extLst>
          </p:cNvPr>
          <p:cNvSpPr txBox="1"/>
          <p:nvPr/>
        </p:nvSpPr>
        <p:spPr>
          <a:xfrm>
            <a:off x="5251450" y="6762750"/>
            <a:ext cx="185738" cy="409575"/>
          </a:xfrm>
          <a:prstGeom prst="rect">
            <a:avLst/>
          </a:prstGeom>
          <a:noFill/>
        </p:spPr>
        <p:txBody>
          <a:bodyPr wrap="none">
            <a:spAutoFit/>
          </a:bodyPr>
          <a:lstStyle/>
          <a:p>
            <a:pPr defTabSz="1042873" eaLnBrk="1" fontAlgn="auto" hangingPunct="1">
              <a:spcBef>
                <a:spcPts val="0"/>
              </a:spcBef>
              <a:spcAft>
                <a:spcPts val="0"/>
              </a:spcAft>
              <a:defRPr/>
            </a:pPr>
            <a:endParaRPr lang="sv-SE" sz="2053" dirty="0">
              <a:latin typeface="+mn-lt"/>
            </a:endParaRPr>
          </a:p>
        </p:txBody>
      </p:sp>
      <p:sp>
        <p:nvSpPr>
          <p:cNvPr id="5" name="Ellips 4">
            <a:extLst>
              <a:ext uri="{FF2B5EF4-FFF2-40B4-BE49-F238E27FC236}">
                <a16:creationId xmlns:a16="http://schemas.microsoft.com/office/drawing/2014/main" id="{EB122491-55FE-5214-EA21-1F54C5258226}"/>
              </a:ext>
            </a:extLst>
          </p:cNvPr>
          <p:cNvSpPr/>
          <p:nvPr/>
        </p:nvSpPr>
        <p:spPr>
          <a:xfrm>
            <a:off x="8976917" y="1827301"/>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textruta 6">
            <a:extLst>
              <a:ext uri="{FF2B5EF4-FFF2-40B4-BE49-F238E27FC236}">
                <a16:creationId xmlns:a16="http://schemas.microsoft.com/office/drawing/2014/main" id="{A5B06169-298A-0AF9-EEED-D0B1DFA46383}"/>
              </a:ext>
            </a:extLst>
          </p:cNvPr>
          <p:cNvSpPr txBox="1"/>
          <p:nvPr/>
        </p:nvSpPr>
        <p:spPr>
          <a:xfrm>
            <a:off x="8859138" y="2051818"/>
            <a:ext cx="1229968" cy="724173"/>
          </a:xfrm>
          <a:prstGeom prst="rect">
            <a:avLst/>
          </a:prstGeom>
          <a:noFill/>
        </p:spPr>
        <p:txBody>
          <a:bodyPr wrap="square" rtlCol="0">
            <a:spAutoFit/>
          </a:bodyPr>
          <a:lstStyle/>
          <a:p>
            <a:pPr algn="ctr"/>
            <a:r>
              <a:rPr lang="sv-SE" b="1" dirty="0">
                <a:latin typeface="+mj-lt"/>
              </a:rPr>
              <a:t>3,58</a:t>
            </a:r>
          </a:p>
        </p:txBody>
      </p:sp>
      <p:sp>
        <p:nvSpPr>
          <p:cNvPr id="8" name="textruta 22">
            <a:extLst>
              <a:ext uri="{FF2B5EF4-FFF2-40B4-BE49-F238E27FC236}">
                <a16:creationId xmlns:a16="http://schemas.microsoft.com/office/drawing/2014/main" id="{042CD62F-F7CC-3B48-25EB-84BD9898CE0E}"/>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Fritidshem</a:t>
            </a:r>
          </a:p>
        </p:txBody>
      </p:sp>
      <p:sp>
        <p:nvSpPr>
          <p:cNvPr id="9" name="textruta 8">
            <a:extLst>
              <a:ext uri="{FF2B5EF4-FFF2-40B4-BE49-F238E27FC236}">
                <a16:creationId xmlns:a16="http://schemas.microsoft.com/office/drawing/2014/main" id="{219D3FD3-CFF4-F899-73CF-4118B846412C}"/>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2024</a:t>
            </a:r>
          </a:p>
        </p:txBody>
      </p:sp>
      <p:sp>
        <p:nvSpPr>
          <p:cNvPr id="10" name="textruta 9">
            <a:extLst>
              <a:ext uri="{FF2B5EF4-FFF2-40B4-BE49-F238E27FC236}">
                <a16:creationId xmlns:a16="http://schemas.microsoft.com/office/drawing/2014/main" id="{B499CDE2-D0F1-6459-D7F1-7D8FC5411557}"/>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2022</a:t>
            </a:r>
          </a:p>
        </p:txBody>
      </p:sp>
      <p:cxnSp>
        <p:nvCxnSpPr>
          <p:cNvPr id="12" name="Rak pil 11">
            <a:extLst>
              <a:ext uri="{FF2B5EF4-FFF2-40B4-BE49-F238E27FC236}">
                <a16:creationId xmlns:a16="http://schemas.microsoft.com/office/drawing/2014/main" id="{48753B99-BD83-5FD3-11BA-274FBAB306B5}"/>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Rektangel med rundade hörn 12">
            <a:extLst>
              <a:ext uri="{FF2B5EF4-FFF2-40B4-BE49-F238E27FC236}">
                <a16:creationId xmlns:a16="http://schemas.microsoft.com/office/drawing/2014/main" id="{99938996-90B2-5608-6DB4-954735A79CAD}"/>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2024 (överst och mörkast färg) till 2022 (nederst och ljusast färg).</a:t>
            </a:r>
          </a:p>
          <a:p>
            <a:pPr algn="ctr" defTabSz="1042873" eaLnBrk="1" fontAlgn="auto" hangingPunct="1">
              <a:spcBef>
                <a:spcPts val="0"/>
              </a:spcBef>
              <a:spcAft>
                <a:spcPts val="0"/>
              </a:spcAft>
              <a:defRPr/>
            </a:pPr>
            <a:r>
              <a:rPr lang="sv-SE" sz="1000" b="1" dirty="0"/>
              <a:t>I cirklarna redovisas medelvärdet för hela området 2024.</a:t>
            </a:r>
          </a:p>
        </p:txBody>
      </p:sp>
      <p:pic>
        <p:nvPicPr>
          <p:cNvPr id="6" name="Bildobjekt 5" descr="En bild som visar text, Teckensnitt, vit, design&#10;&#10;Automatiskt genererad beskrivning">
            <a:extLst>
              <a:ext uri="{FF2B5EF4-FFF2-40B4-BE49-F238E27FC236}">
                <a16:creationId xmlns:a16="http://schemas.microsoft.com/office/drawing/2014/main" id="{FCDEA520-34C7-14D1-E14C-971556050987}"/>
              </a:ext>
            </a:extLst>
          </p:cNvPr>
          <p:cNvPicPr>
            <a:picLocks noChangeAspect="1"/>
          </p:cNvPicPr>
          <p:nvPr/>
        </p:nvPicPr>
        <p:blipFill>
          <a:blip r:embed="rId4"/>
          <a:stretch>
            <a:fillRect/>
          </a:stretch>
        </p:blipFill>
        <p:spPr>
          <a:xfrm>
            <a:off x="7728261" y="1932607"/>
            <a:ext cx="572400" cy="726756"/>
          </a:xfrm>
          <a:prstGeom prst="rect">
            <a:avLst/>
          </a:prstGeom>
        </p:spPr>
      </p:pic>
    </p:spTree>
    <p:extLst>
      <p:ext uri="{BB962C8B-B14F-4D97-AF65-F5344CB8AC3E}">
        <p14:creationId xmlns:p14="http://schemas.microsoft.com/office/powerpoint/2010/main" val="3107536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ruta 1">
            <a:extLst>
              <a:ext uri="{FF2B5EF4-FFF2-40B4-BE49-F238E27FC236}">
                <a16:creationId xmlns:a16="http://schemas.microsoft.com/office/drawing/2014/main" id="{969CE5CB-21CC-E740-A944-1EBF76E61EA8}"/>
              </a:ext>
            </a:extLst>
          </p:cNvPr>
          <p:cNvSpPr txBox="1">
            <a:spLocks noChangeArrowheads="1"/>
          </p:cNvSpPr>
          <p:nvPr/>
        </p:nvSpPr>
        <p:spPr bwMode="auto">
          <a:xfrm>
            <a:off x="457200" y="555625"/>
            <a:ext cx="8720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n-lt"/>
              </a:rPr>
              <a:t>På denna sida och följande redovisas alla enskilda frågor för Vendestigens förskola och skola samt för Danderyds kommun. Resultatet visar andelen som svarat att de instämmer.</a:t>
            </a:r>
          </a:p>
        </p:txBody>
      </p:sp>
      <p:sp>
        <p:nvSpPr>
          <p:cNvPr id="37891" name="textruta 2">
            <a:extLst>
              <a:ext uri="{FF2B5EF4-FFF2-40B4-BE49-F238E27FC236}">
                <a16:creationId xmlns:a16="http://schemas.microsoft.com/office/drawing/2014/main" id="{CDE3ACCC-C67D-B44E-A6B2-D733FA45358C}"/>
              </a:ext>
            </a:extLst>
          </p:cNvPr>
          <p:cNvSpPr txBox="1">
            <a:spLocks noChangeArrowheads="1"/>
          </p:cNvSpPr>
          <p:nvPr/>
        </p:nvSpPr>
        <p:spPr bwMode="auto">
          <a:xfrm>
            <a:off x="457200" y="1152525"/>
            <a:ext cx="5614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2099091860"/>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Övergripande frågor</a:t>
            </a:r>
          </a:p>
        </p:txBody>
      </p:sp>
      <p:sp>
        <p:nvSpPr>
          <p:cNvPr id="9" name="textruta 22">
            <a:extLst>
              <a:ext uri="{FF2B5EF4-FFF2-40B4-BE49-F238E27FC236}">
                <a16:creationId xmlns:a16="http://schemas.microsoft.com/office/drawing/2014/main" id="{858A119B-7E1D-7D47-8D5E-68BC3BC83A7D}"/>
              </a:ext>
            </a:extLst>
          </p:cNvPr>
          <p:cNvSpPr txBox="1"/>
          <p:nvPr/>
        </p:nvSpPr>
        <p:spPr>
          <a:xfrm>
            <a:off x="4515084" y="2824992"/>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Kunskaper</a:t>
            </a:r>
          </a:p>
        </p:txBody>
      </p:sp>
      <p:sp>
        <p:nvSpPr>
          <p:cNvPr id="10" name="textruta 22">
            <a:extLst>
              <a:ext uri="{FF2B5EF4-FFF2-40B4-BE49-F238E27FC236}">
                <a16:creationId xmlns:a16="http://schemas.microsoft.com/office/drawing/2014/main" id="{18DD9B2E-A411-A94B-A64E-BFFFE0403F3C}"/>
              </a:ext>
            </a:extLst>
          </p:cNvPr>
          <p:cNvSpPr txBox="1"/>
          <p:nvPr/>
        </p:nvSpPr>
        <p:spPr>
          <a:xfrm>
            <a:off x="4515084" y="5646587"/>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Elevernas ansvar och inflytande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1791922494"/>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Normer och värden</a:t>
            </a:r>
          </a:p>
        </p:txBody>
      </p:sp>
      <p:sp>
        <p:nvSpPr>
          <p:cNvPr id="9" name="textruta 22">
            <a:extLst>
              <a:ext uri="{FF2B5EF4-FFF2-40B4-BE49-F238E27FC236}">
                <a16:creationId xmlns:a16="http://schemas.microsoft.com/office/drawing/2014/main" id="{858A119B-7E1D-7D47-8D5E-68BC3BC83A7D}"/>
              </a:ext>
            </a:extLst>
          </p:cNvPr>
          <p:cNvSpPr txBox="1"/>
          <p:nvPr/>
        </p:nvSpPr>
        <p:spPr>
          <a:xfrm>
            <a:off x="4515084" y="3908528"/>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Styrning och ledning</a:t>
            </a:r>
          </a:p>
        </p:txBody>
      </p:sp>
      <p:sp>
        <p:nvSpPr>
          <p:cNvPr id="10" name="textruta 22">
            <a:extLst>
              <a:ext uri="{FF2B5EF4-FFF2-40B4-BE49-F238E27FC236}">
                <a16:creationId xmlns:a16="http://schemas.microsoft.com/office/drawing/2014/main" id="{18DD9B2E-A411-A94B-A64E-BFFFE0403F3C}"/>
              </a:ext>
            </a:extLst>
          </p:cNvPr>
          <p:cNvSpPr txBox="1"/>
          <p:nvPr/>
        </p:nvSpPr>
        <p:spPr>
          <a:xfrm>
            <a:off x="4515084" y="477431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
            </a:r>
          </a:p>
        </p:txBody>
      </p:sp>
      <p:sp>
        <p:nvSpPr>
          <p:cNvPr id="2" name="textruta 2">
            <a:extLst>
              <a:ext uri="{FF2B5EF4-FFF2-40B4-BE49-F238E27FC236}">
                <a16:creationId xmlns:a16="http://schemas.microsoft.com/office/drawing/2014/main" id="{DA745D60-4D92-06A3-F90C-E6863F835C9A}"/>
              </a:ext>
            </a:extLst>
          </p:cNvPr>
          <p:cNvSpPr txBox="1">
            <a:spLocks noChangeArrowheads="1"/>
          </p:cNvSpPr>
          <p:nvPr/>
        </p:nvSpPr>
        <p:spPr bwMode="auto">
          <a:xfrm>
            <a:off x="449262" y="571500"/>
            <a:ext cx="4973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Tree>
    <p:extLst>
      <p:ext uri="{BB962C8B-B14F-4D97-AF65-F5344CB8AC3E}">
        <p14:creationId xmlns:p14="http://schemas.microsoft.com/office/powerpoint/2010/main" val="2699884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med rundade hörn 5">
            <a:extLst>
              <a:ext uri="{FF2B5EF4-FFF2-40B4-BE49-F238E27FC236}">
                <a16:creationId xmlns:a16="http://schemas.microsoft.com/office/drawing/2014/main" id="{0D64C3D4-7CF9-7A4A-9F0B-0EADE234347D}"/>
              </a:ext>
            </a:extLst>
          </p:cNvPr>
          <p:cNvSpPr/>
          <p:nvPr/>
        </p:nvSpPr>
        <p:spPr>
          <a:xfrm>
            <a:off x="8424863" y="1023938"/>
            <a:ext cx="1884362" cy="63500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100" b="1" dirty="0"/>
              <a:t>Här redovisas andelen som instämmer!</a:t>
            </a:r>
          </a:p>
        </p:txBody>
      </p:sp>
      <p:pic>
        <p:nvPicPr>
          <p:cNvPr id="37893" name="Bildobjekt 9">
            <a:extLst>
              <a:ext uri="{FF2B5EF4-FFF2-40B4-BE49-F238E27FC236}">
                <a16:creationId xmlns:a16="http://schemas.microsoft.com/office/drawing/2014/main" id="{19E6D189-5314-6D47-9C2E-10A681582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3" y="1263650"/>
            <a:ext cx="622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0CE471AD-3AB0-3943-B4E1-FA5D4E6ACE4C}"/>
              </a:ext>
            </a:extLst>
          </p:cNvPr>
          <p:cNvGraphicFramePr/>
          <p:nvPr>
            <p:extLst>
              <p:ext uri="{D42A27DB-BD31-4B8C-83A1-F6EECF244321}">
                <p14:modId xmlns:p14="http://schemas.microsoft.com/office/powerpoint/2010/main" val="1818524762"/>
              </p:ext>
            </p:extLst>
          </p:nvPr>
        </p:nvGraphicFramePr>
        <p:xfrm>
          <a:off x="387595" y="1429524"/>
          <a:ext cx="8256675" cy="59898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22">
            <a:extLst>
              <a:ext uri="{FF2B5EF4-FFF2-40B4-BE49-F238E27FC236}">
                <a16:creationId xmlns:a16="http://schemas.microsoft.com/office/drawing/2014/main" id="{A01BBB03-7305-FA4B-BC77-F92C0FBB0B5C}"/>
              </a:ext>
            </a:extLst>
          </p:cNvPr>
          <p:cNvSpPr txBox="1"/>
          <p:nvPr/>
        </p:nvSpPr>
        <p:spPr>
          <a:xfrm>
            <a:off x="4515084" y="1712833"/>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Fritidshem</a:t>
            </a:r>
          </a:p>
        </p:txBody>
      </p:sp>
      <p:sp>
        <p:nvSpPr>
          <p:cNvPr id="2" name="textruta 2">
            <a:extLst>
              <a:ext uri="{FF2B5EF4-FFF2-40B4-BE49-F238E27FC236}">
                <a16:creationId xmlns:a16="http://schemas.microsoft.com/office/drawing/2014/main" id="{DA745D60-4D92-06A3-F90C-E6863F835C9A}"/>
              </a:ext>
            </a:extLst>
          </p:cNvPr>
          <p:cNvSpPr txBox="1">
            <a:spLocks noChangeArrowheads="1"/>
          </p:cNvSpPr>
          <p:nvPr/>
        </p:nvSpPr>
        <p:spPr bwMode="auto">
          <a:xfrm>
            <a:off x="449262" y="571500"/>
            <a:ext cx="4973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3.4 Alla enskilda frågor – jämförelse med kommunen</a:t>
            </a:r>
          </a:p>
        </p:txBody>
      </p:sp>
    </p:spTree>
    <p:extLst>
      <p:ext uri="{BB962C8B-B14F-4D97-AF65-F5344CB8AC3E}">
        <p14:creationId xmlns:p14="http://schemas.microsoft.com/office/powerpoint/2010/main" val="3155178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6A0F5529-BAF3-304B-81F8-9E3A76A4F834}"/>
              </a:ext>
            </a:extLst>
          </p:cNvPr>
          <p:cNvSpPr txBox="1"/>
          <p:nvPr/>
        </p:nvSpPr>
        <p:spPr>
          <a:xfrm>
            <a:off x="478316" y="1196830"/>
            <a:ext cx="8194197" cy="408253"/>
          </a:xfrm>
          <a:prstGeom prst="rect">
            <a:avLst/>
          </a:prstGeom>
          <a:noFill/>
        </p:spPr>
        <p:txBody>
          <a:bodyPr wrap="square" rtlCol="0">
            <a:spAutoFit/>
          </a:bodyPr>
          <a:lstStyle/>
          <a:p>
            <a:r>
              <a:rPr lang="sv-SE" dirty="0">
                <a:solidFill>
                  <a:schemeClr val="bg1"/>
                </a:solidFill>
                <a:latin typeface="+mj-lt"/>
              </a:rPr>
              <a:t>4.1.    Jämförelse med kommun + Våga Visa totalt</a:t>
            </a:r>
          </a:p>
        </p:txBody>
      </p:sp>
      <p:sp>
        <p:nvSpPr>
          <p:cNvPr id="4" name="textruta 3">
            <a:extLst>
              <a:ext uri="{FF2B5EF4-FFF2-40B4-BE49-F238E27FC236}">
                <a16:creationId xmlns:a16="http://schemas.microsoft.com/office/drawing/2014/main" id="{2973FC4C-2D17-AF49-B0F8-D47426765D71}"/>
              </a:ext>
            </a:extLst>
          </p:cNvPr>
          <p:cNvSpPr txBox="1"/>
          <p:nvPr/>
        </p:nvSpPr>
        <p:spPr>
          <a:xfrm>
            <a:off x="478316" y="1692006"/>
            <a:ext cx="4531479" cy="276999"/>
          </a:xfrm>
          <a:prstGeom prst="rect">
            <a:avLst/>
          </a:prstGeom>
          <a:noFill/>
        </p:spPr>
        <p:txBody>
          <a:bodyPr wrap="square" rtlCol="0">
            <a:spAutoFit/>
          </a:bodyPr>
          <a:lstStyle/>
          <a:p>
            <a:r>
              <a:rPr lang="sv-SE" sz="1200" b="1" dirty="0">
                <a:solidFill>
                  <a:schemeClr val="bg1"/>
                </a:solidFill>
                <a:latin typeface="+mn-lt"/>
              </a:rPr>
              <a:t>Övergripande frågor</a:t>
            </a:r>
          </a:p>
        </p:txBody>
      </p:sp>
      <p:graphicFrame>
        <p:nvGraphicFramePr>
          <p:cNvPr id="19" name="Diagram 18">
            <a:extLst>
              <a:ext uri="{FF2B5EF4-FFF2-40B4-BE49-F238E27FC236}">
                <a16:creationId xmlns:a16="http://schemas.microsoft.com/office/drawing/2014/main" id="{B84D9DBC-A7F1-5C4E-BAB0-2B680828191E}"/>
              </a:ext>
            </a:extLst>
          </p:cNvPr>
          <p:cNvGraphicFramePr/>
          <p:nvPr>
            <p:extLst>
              <p:ext uri="{D42A27DB-BD31-4B8C-83A1-F6EECF244321}">
                <p14:modId xmlns:p14="http://schemas.microsoft.com/office/powerpoint/2010/main" val="2040843444"/>
              </p:ext>
            </p:extLst>
          </p:nvPr>
        </p:nvGraphicFramePr>
        <p:xfrm>
          <a:off x="460614" y="2194055"/>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1">
            <a:extLst>
              <a:ext uri="{FF2B5EF4-FFF2-40B4-BE49-F238E27FC236}">
                <a16:creationId xmlns:a16="http://schemas.microsoft.com/office/drawing/2014/main" id="{DEF47999-9F07-5E49-A2EF-1CE6AE25A9E2}"/>
              </a:ext>
            </a:extLst>
          </p:cNvPr>
          <p:cNvSpPr txBox="1"/>
          <p:nvPr/>
        </p:nvSpPr>
        <p:spPr>
          <a:xfrm>
            <a:off x="523177" y="219405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min skola</a:t>
            </a:r>
            <a:endParaRPr b="1">
              <a:solidFill>
                <a:schemeClr val="bg1"/>
              </a:solidFill>
            </a:endParaRPr>
          </a:p>
        </p:txBody>
      </p:sp>
      <p:sp>
        <p:nvSpPr>
          <p:cNvPr id="5" name="Rubrik 4">
            <a:extLst>
              <a:ext uri="{FF2B5EF4-FFF2-40B4-BE49-F238E27FC236}">
                <a16:creationId xmlns:a16="http://schemas.microsoft.com/office/drawing/2014/main" id="{8274B46F-FE68-4F46-BFEF-62683F6CCBFE}"/>
              </a:ext>
            </a:extLst>
          </p:cNvPr>
          <p:cNvSpPr>
            <a:spLocks noGrp="1"/>
          </p:cNvSpPr>
          <p:nvPr>
            <p:ph type="title" idx="4294967295"/>
          </p:nvPr>
        </p:nvSpPr>
        <p:spPr>
          <a:xfrm>
            <a:off x="460614" y="563154"/>
            <a:ext cx="6611049" cy="633676"/>
          </a:xfrm>
        </p:spPr>
        <p:txBody>
          <a:bodyPr/>
          <a:lstStyle/>
          <a:p>
            <a:r>
              <a:rPr lang="sv-SE" b="0" dirty="0"/>
              <a:t>4. Resultat</a:t>
            </a:r>
          </a:p>
        </p:txBody>
      </p:sp>
      <p:sp>
        <p:nvSpPr>
          <p:cNvPr id="9" name="textruta 1">
            <a:extLst>
              <a:ext uri="{FF2B5EF4-FFF2-40B4-BE49-F238E27FC236}">
                <a16:creationId xmlns:a16="http://schemas.microsoft.com/office/drawing/2014/main" id="{F0BCEAAF-A4A1-9A44-A4ED-32A8DF11B9AC}"/>
              </a:ext>
            </a:extLst>
          </p:cNvPr>
          <p:cNvSpPr txBox="1"/>
          <p:nvPr/>
        </p:nvSpPr>
        <p:spPr>
          <a:xfrm>
            <a:off x="9576000" y="249213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0" name="textruta 2">
            <a:extLst>
              <a:ext uri="{FF2B5EF4-FFF2-40B4-BE49-F238E27FC236}">
                <a16:creationId xmlns:a16="http://schemas.microsoft.com/office/drawing/2014/main" id="{00FAC349-C026-E24B-B83E-43ECAD524854}"/>
              </a:ext>
            </a:extLst>
          </p:cNvPr>
          <p:cNvSpPr txBox="1"/>
          <p:nvPr/>
        </p:nvSpPr>
        <p:spPr>
          <a:xfrm>
            <a:off x="9576000" y="310867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11" name="textruta 3">
            <a:extLst>
              <a:ext uri="{FF2B5EF4-FFF2-40B4-BE49-F238E27FC236}">
                <a16:creationId xmlns:a16="http://schemas.microsoft.com/office/drawing/2014/main" id="{0E119A13-8B12-8C4D-B155-41BDBB9357CF}"/>
              </a:ext>
            </a:extLst>
          </p:cNvPr>
          <p:cNvSpPr txBox="1"/>
          <p:nvPr/>
        </p:nvSpPr>
        <p:spPr>
          <a:xfrm>
            <a:off x="9576000" y="28176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22" name="textruta 4">
            <a:extLst>
              <a:ext uri="{FF2B5EF4-FFF2-40B4-BE49-F238E27FC236}">
                <a16:creationId xmlns:a16="http://schemas.microsoft.com/office/drawing/2014/main" id="{F4BA9AE9-DB84-4641-8831-23FFC27E78B7}"/>
              </a:ext>
            </a:extLst>
          </p:cNvPr>
          <p:cNvSpPr txBox="1"/>
          <p:nvPr/>
        </p:nvSpPr>
        <p:spPr>
          <a:xfrm>
            <a:off x="523177" y="3773032"/>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4">
            <a:extLst>
              <a:ext uri="{FF2B5EF4-FFF2-40B4-BE49-F238E27FC236}">
                <a16:creationId xmlns:a16="http://schemas.microsoft.com/office/drawing/2014/main" id="{A54B5A63-A8AE-F34C-BDD6-E3C3CD207CBD}"/>
              </a:ext>
            </a:extLst>
          </p:cNvPr>
          <p:cNvSpPr txBox="1"/>
          <p:nvPr/>
        </p:nvSpPr>
        <p:spPr>
          <a:xfrm>
            <a:off x="523177" y="530538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7" name="textruta 26">
            <a:extLst>
              <a:ext uri="{FF2B5EF4-FFF2-40B4-BE49-F238E27FC236}">
                <a16:creationId xmlns:a16="http://schemas.microsoft.com/office/drawing/2014/main" id="{38C0C13A-2447-9A45-9D06-DBDAF4ADF5D0}"/>
              </a:ext>
            </a:extLst>
          </p:cNvPr>
          <p:cNvSpPr txBox="1"/>
          <p:nvPr/>
        </p:nvSpPr>
        <p:spPr>
          <a:xfrm>
            <a:off x="9641596" y="1962049"/>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AEE350DD-1C63-4C48-BD8E-8319651245B5}"/>
              </a:ext>
            </a:extLst>
          </p:cNvPr>
          <p:cNvSpPr txBox="1"/>
          <p:nvPr/>
        </p:nvSpPr>
        <p:spPr>
          <a:xfrm>
            <a:off x="9576000" y="40327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A2971B9F-4D1A-1E4C-83AF-01C8C845B54B}"/>
              </a:ext>
            </a:extLst>
          </p:cNvPr>
          <p:cNvSpPr txBox="1"/>
          <p:nvPr/>
        </p:nvSpPr>
        <p:spPr>
          <a:xfrm>
            <a:off x="9576000" y="464931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1E924E3B-D8D9-9F41-86D1-A75FA027E811}"/>
              </a:ext>
            </a:extLst>
          </p:cNvPr>
          <p:cNvSpPr txBox="1"/>
          <p:nvPr/>
        </p:nvSpPr>
        <p:spPr>
          <a:xfrm>
            <a:off x="9576000" y="435830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1" name="textruta 1">
            <a:extLst>
              <a:ext uri="{FF2B5EF4-FFF2-40B4-BE49-F238E27FC236}">
                <a16:creationId xmlns:a16="http://schemas.microsoft.com/office/drawing/2014/main" id="{AE1A457B-EFEC-0D42-8488-AA2019BA9B42}"/>
              </a:ext>
            </a:extLst>
          </p:cNvPr>
          <p:cNvSpPr txBox="1"/>
          <p:nvPr/>
        </p:nvSpPr>
        <p:spPr>
          <a:xfrm>
            <a:off x="9576000" y="55959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DB2DAED2-5C70-9047-B188-1E6CF5788426}"/>
              </a:ext>
            </a:extLst>
          </p:cNvPr>
          <p:cNvSpPr txBox="1"/>
          <p:nvPr/>
        </p:nvSpPr>
        <p:spPr>
          <a:xfrm>
            <a:off x="9576000" y="621246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3">
            <a:extLst>
              <a:ext uri="{FF2B5EF4-FFF2-40B4-BE49-F238E27FC236}">
                <a16:creationId xmlns:a16="http://schemas.microsoft.com/office/drawing/2014/main" id="{BBF3F1F6-B9D7-EB47-BB0A-1B287CDD4DFC}"/>
              </a:ext>
            </a:extLst>
          </p:cNvPr>
          <p:cNvSpPr txBox="1"/>
          <p:nvPr/>
        </p:nvSpPr>
        <p:spPr>
          <a:xfrm>
            <a:off x="9576000" y="592144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516024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2187059610"/>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är bra på att förklara olika saker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är roligt att lära sig saker i skolan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i min skola hjälper mig om jag behöver det</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förklarar vad jag ska kunna i de olika ämnena</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308799340"/>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88 %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706674318"/>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150914746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Tree>
    <p:extLst>
      <p:ext uri="{BB962C8B-B14F-4D97-AF65-F5344CB8AC3E}">
        <p14:creationId xmlns:p14="http://schemas.microsoft.com/office/powerpoint/2010/main" val="2522822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ubrik 1">
            <a:extLst>
              <a:ext uri="{FF2B5EF4-FFF2-40B4-BE49-F238E27FC236}">
                <a16:creationId xmlns:a16="http://schemas.microsoft.com/office/drawing/2014/main" id="{8C9A310E-F652-814A-8F27-8810895AC529}"/>
              </a:ext>
            </a:extLst>
          </p:cNvPr>
          <p:cNvSpPr txBox="1">
            <a:spLocks noChangeArrowheads="1"/>
          </p:cNvSpPr>
          <p:nvPr/>
        </p:nvSpPr>
        <p:spPr bwMode="auto">
          <a:xfrm>
            <a:off x="608013" y="498475"/>
            <a:ext cx="66103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fontAlgn="base">
              <a:spcBef>
                <a:spcPct val="0"/>
              </a:spcBef>
              <a:spcAft>
                <a:spcPct val="0"/>
              </a:spcAft>
              <a:defRPr sz="2000">
                <a:solidFill>
                  <a:schemeClr val="tx1"/>
                </a:solidFill>
                <a:latin typeface="Arial" panose="020B0604020202020204" pitchFamily="34" charset="0"/>
              </a:defRPr>
            </a:lvl6pPr>
            <a:lvl7pPr marL="2971800" indent="-228600" fontAlgn="base">
              <a:spcBef>
                <a:spcPct val="0"/>
              </a:spcBef>
              <a:spcAft>
                <a:spcPct val="0"/>
              </a:spcAft>
              <a:defRPr sz="2000">
                <a:solidFill>
                  <a:schemeClr val="tx1"/>
                </a:solidFill>
                <a:latin typeface="Arial" panose="020B0604020202020204" pitchFamily="34" charset="0"/>
              </a:defRPr>
            </a:lvl7pPr>
            <a:lvl8pPr marL="3429000" indent="-228600" fontAlgn="base">
              <a:spcBef>
                <a:spcPct val="0"/>
              </a:spcBef>
              <a:spcAft>
                <a:spcPct val="0"/>
              </a:spcAft>
              <a:defRPr sz="2000">
                <a:solidFill>
                  <a:schemeClr val="tx1"/>
                </a:solidFill>
                <a:latin typeface="Arial" panose="020B0604020202020204" pitchFamily="34" charset="0"/>
              </a:defRPr>
            </a:lvl8pPr>
            <a:lvl9pPr marL="3886200" indent="-228600" fontAlgn="base">
              <a:spcBef>
                <a:spcPct val="0"/>
              </a:spcBef>
              <a:spcAft>
                <a:spcPct val="0"/>
              </a:spcAft>
              <a:defRPr sz="2000">
                <a:solidFill>
                  <a:schemeClr val="tx1"/>
                </a:solidFill>
                <a:latin typeface="Arial" panose="020B0604020202020204" pitchFamily="34" charset="0"/>
              </a:defRPr>
            </a:lvl9pPr>
          </a:lstStyle>
          <a:p>
            <a:pPr defTabSz="914400" eaLnBrk="1" hangingPunct="1">
              <a:lnSpc>
                <a:spcPct val="90000"/>
              </a:lnSpc>
            </a:pPr>
            <a:r>
              <a:rPr lang="sv-SE" altLang="en-SE" sz="3200">
                <a:solidFill>
                  <a:schemeClr val="bg1"/>
                </a:solidFill>
                <a:latin typeface="+mj-lt"/>
                <a:cs typeface="Arial" panose="020B0604020202020204" pitchFamily="34" charset="0"/>
              </a:rPr>
              <a:t>Innehållsförteckning</a:t>
            </a:r>
          </a:p>
        </p:txBody>
      </p:sp>
      <p:sp>
        <p:nvSpPr>
          <p:cNvPr id="10242" name="Rubrik 1">
            <a:extLst>
              <a:ext uri="{FF2B5EF4-FFF2-40B4-BE49-F238E27FC236}">
                <a16:creationId xmlns:a16="http://schemas.microsoft.com/office/drawing/2014/main" id="{8BE914E0-8ECD-0C48-87C3-EDEBB0F4EA66}"/>
              </a:ext>
            </a:extLst>
          </p:cNvPr>
          <p:cNvSpPr txBox="1">
            <a:spLocks noChangeArrowheads="1"/>
          </p:cNvSpPr>
          <p:nvPr/>
        </p:nvSpPr>
        <p:spPr bwMode="auto">
          <a:xfrm>
            <a:off x="608013" y="1730375"/>
            <a:ext cx="7253287"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fontAlgn="base">
              <a:spcBef>
                <a:spcPct val="0"/>
              </a:spcBef>
              <a:spcAft>
                <a:spcPct val="0"/>
              </a:spcAft>
              <a:defRPr sz="2000">
                <a:solidFill>
                  <a:schemeClr val="tx1"/>
                </a:solidFill>
                <a:latin typeface="Arial" panose="020B0604020202020204" pitchFamily="34" charset="0"/>
              </a:defRPr>
            </a:lvl6pPr>
            <a:lvl7pPr marL="2971800" indent="-228600" fontAlgn="base">
              <a:spcBef>
                <a:spcPct val="0"/>
              </a:spcBef>
              <a:spcAft>
                <a:spcPct val="0"/>
              </a:spcAft>
              <a:defRPr sz="2000">
                <a:solidFill>
                  <a:schemeClr val="tx1"/>
                </a:solidFill>
                <a:latin typeface="Arial" panose="020B0604020202020204" pitchFamily="34" charset="0"/>
              </a:defRPr>
            </a:lvl7pPr>
            <a:lvl8pPr marL="3429000" indent="-228600" fontAlgn="base">
              <a:spcBef>
                <a:spcPct val="0"/>
              </a:spcBef>
              <a:spcAft>
                <a:spcPct val="0"/>
              </a:spcAft>
              <a:defRPr sz="2000">
                <a:solidFill>
                  <a:schemeClr val="tx1"/>
                </a:solidFill>
                <a:latin typeface="Arial" panose="020B0604020202020204" pitchFamily="34" charset="0"/>
              </a:defRPr>
            </a:lvl8pPr>
            <a:lvl9pPr marL="3886200" indent="-228600" fontAlgn="base">
              <a:spcBef>
                <a:spcPct val="0"/>
              </a:spcBef>
              <a:spcAft>
                <a:spcPct val="0"/>
              </a:spcAft>
              <a:defRPr sz="2000">
                <a:solidFill>
                  <a:schemeClr val="tx1"/>
                </a:solidFill>
                <a:latin typeface="Arial" panose="020B0604020202020204" pitchFamily="34" charset="0"/>
              </a:defRPr>
            </a:lvl9pPr>
          </a:lstStyle>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Bakgrund</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En snabb överblick</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Sammanfattning</a:t>
            </a:r>
            <a:r>
              <a:rPr lang="sv-SE" altLang="en-SE">
                <a:solidFill>
                  <a:schemeClr val="bg1"/>
                </a:solidFill>
                <a:latin typeface="+mj-lt"/>
                <a:cs typeface="Arial" panose="020B0604020202020204" pitchFamily="34" charset="0"/>
              </a:rPr>
              <a:t>		</a:t>
            </a:r>
            <a:br>
              <a:rPr lang="sv-SE" altLang="en-SE">
                <a:solidFill>
                  <a:schemeClr val="bg1"/>
                </a:solidFill>
                <a:latin typeface="+mj-lt"/>
                <a:cs typeface="Arial" panose="020B0604020202020204" pitchFamily="34" charset="0"/>
              </a:rPr>
            </a:br>
            <a:endParaRPr lang="sv-SE" altLang="en-SE">
              <a:solidFill>
                <a:schemeClr val="bg1"/>
              </a:solidFill>
              <a:latin typeface="+mj-lt"/>
              <a:cs typeface="Arial" panose="020B0604020202020204" pitchFamily="34" charset="0"/>
            </a:endParaRPr>
          </a:p>
          <a:p>
            <a:pPr defTabSz="914400" eaLnBrk="1" hangingPunct="1">
              <a:lnSpc>
                <a:spcPct val="90000"/>
              </a:lnSpc>
              <a:buFontTx/>
              <a:buAutoNum type="arabicPeriod"/>
            </a:pPr>
            <a:r>
              <a:rPr lang="sv-SE" altLang="en-SE">
                <a:solidFill>
                  <a:schemeClr val="bg1"/>
                </a:solidFill>
                <a:latin typeface="+mj-lt"/>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Resultat</a:t>
            </a:r>
            <a:r>
              <a:rPr lang="sv-SE" altLang="en-SE">
                <a:solidFill>
                  <a:schemeClr val="bg1"/>
                </a:solidFill>
                <a:latin typeface="+mj-lt"/>
                <a:cs typeface="Arial" panose="020B0604020202020204"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och jag pratar om hur det går för mig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lär mig nya saker varje dag i skolan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525524677"/>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81 %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93495515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84 %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Tree>
    <p:extLst>
      <p:ext uri="{BB962C8B-B14F-4D97-AF65-F5344CB8AC3E}">
        <p14:creationId xmlns:p14="http://schemas.microsoft.com/office/powerpoint/2010/main" val="278190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med och planerar mitt eget skolarbete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med och bestämmer hur vi ska arbeta med olika skoluppgifter</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bryr sig om vad eleverna tycker</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421417820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62 %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265651405"/>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88389589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69 %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78 %</a:t>
            </a:r>
            <a:endParaRPr sz="1000">
              <a:solidFill>
                <a:schemeClr val="bg1">
                  <a:lumMod val="85000"/>
                  <a:lumOff val="15000"/>
                </a:schemeClr>
              </a:solidFill>
            </a:endParaRPr>
          </a:p>
        </p:txBody>
      </p:sp>
    </p:spTree>
    <p:extLst>
      <p:ext uri="{BB962C8B-B14F-4D97-AF65-F5344CB8AC3E}">
        <p14:creationId xmlns:p14="http://schemas.microsoft.com/office/powerpoint/2010/main" val="3340174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känner mig trygg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Eleverna i min skola är snälla mot varandra</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I min skola säger vuxna till om någon säger eller gör något elakt</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trivs i skolan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333597785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77 %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572603014"/>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124280461"/>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420629540"/>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89 %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93 %</a:t>
            </a:r>
            <a:endParaRPr sz="1000">
              <a:solidFill>
                <a:schemeClr val="bg1">
                  <a:lumMod val="85000"/>
                  <a:lumOff val="15000"/>
                </a:schemeClr>
              </a:solidFill>
            </a:endParaRPr>
          </a:p>
        </p:txBody>
      </p:sp>
    </p:spTree>
    <p:extLst>
      <p:ext uri="{BB962C8B-B14F-4D97-AF65-F5344CB8AC3E}">
        <p14:creationId xmlns:p14="http://schemas.microsoft.com/office/powerpoint/2010/main" val="1826223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har bra lärare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4158516976"/>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96 %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97 %</a:t>
            </a:r>
            <a:endParaRPr sz="1000">
              <a:solidFill>
                <a:schemeClr val="bg1">
                  <a:lumMod val="85000"/>
                  <a:lumOff val="15000"/>
                </a:schemeClr>
              </a:solidFill>
            </a:endParaRPr>
          </a:p>
        </p:txBody>
      </p:sp>
    </p:spTree>
    <p:extLst>
      <p:ext uri="{BB962C8B-B14F-4D97-AF65-F5344CB8AC3E}">
        <p14:creationId xmlns:p14="http://schemas.microsoft.com/office/powerpoint/2010/main" val="2408027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På mitt fritids får eleverna vara med och bestämma</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är bra personal på fritids</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känner mig trygg på fritids</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trivs på fritids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2792655892"/>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62216603"/>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885124544"/>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94 %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21016755"/>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83 %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85 %</a:t>
            </a:r>
            <a:endParaRPr sz="1000">
              <a:solidFill>
                <a:schemeClr val="bg1">
                  <a:lumMod val="85000"/>
                  <a:lumOff val="15000"/>
                </a:schemeClr>
              </a:solidFill>
            </a:endParaRPr>
          </a:p>
        </p:txBody>
      </p:sp>
    </p:spTree>
    <p:extLst>
      <p:ext uri="{BB962C8B-B14F-4D97-AF65-F5344CB8AC3E}">
        <p14:creationId xmlns:p14="http://schemas.microsoft.com/office/powerpoint/2010/main" val="3819122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ubrik 1">
            <a:extLst>
              <a:ext uri="{FF2B5EF4-FFF2-40B4-BE49-F238E27FC236}">
                <a16:creationId xmlns:a16="http://schemas.microsoft.com/office/drawing/2014/main" id="{FF9D9826-4103-C842-99FE-5033DD508661}"/>
              </a:ext>
            </a:extLst>
          </p:cNvPr>
          <p:cNvSpPr>
            <a:spLocks noGrp="1" noChangeArrowheads="1"/>
          </p:cNvSpPr>
          <p:nvPr>
            <p:ph type="title"/>
          </p:nvPr>
        </p:nvSpPr>
        <p:spPr>
          <a:xfrm>
            <a:off x="581025" y="484188"/>
            <a:ext cx="6610350" cy="633412"/>
          </a:xfrm>
        </p:spPr>
        <p:txBody>
          <a:bodyPr/>
          <a:lstStyle/>
          <a:p>
            <a:r>
              <a:rPr lang="sv-SE" altLang="en-SE" b="0">
                <a:cs typeface="Arial" panose="020B0604020202020204" pitchFamily="34" charset="0"/>
              </a:rPr>
              <a:t>1. Bakgrund</a:t>
            </a:r>
          </a:p>
        </p:txBody>
      </p:sp>
      <p:sp>
        <p:nvSpPr>
          <p:cNvPr id="6" name="textruta 2">
            <a:extLst>
              <a:ext uri="{FF2B5EF4-FFF2-40B4-BE49-F238E27FC236}">
                <a16:creationId xmlns:a16="http://schemas.microsoft.com/office/drawing/2014/main" id="{1DDC424C-121F-2D40-B4DC-36CB62123433}"/>
              </a:ext>
            </a:extLst>
          </p:cNvPr>
          <p:cNvSpPr txBox="1">
            <a:spLocks noChangeArrowheads="1"/>
          </p:cNvSpPr>
          <p:nvPr/>
        </p:nvSpPr>
        <p:spPr bwMode="auto">
          <a:xfrm>
            <a:off x="7131368" y="2852420"/>
            <a:ext cx="2825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1600">
                <a:solidFill>
                  <a:schemeClr val="bg1"/>
                </a:solidFill>
                <a:latin typeface="+mn-lt"/>
                <a:cs typeface="Arial" panose="020B0604020202020204" pitchFamily="34" charset="0"/>
              </a:rPr>
              <a:t>I Vendestigens förskola och skola årskurs 3 inkom 10 svar. Svarsfrekvensen är</a:t>
            </a:r>
            <a:endParaRPr lang="sv-SE" altLang="en-SE" sz="3600">
              <a:solidFill>
                <a:schemeClr val="bg1"/>
              </a:solidFill>
              <a:latin typeface="+mn-lt"/>
              <a:cs typeface="Arial" panose="020B0604020202020204" pitchFamily="34" charset="0"/>
            </a:endParaRPr>
          </a:p>
        </p:txBody>
      </p:sp>
      <p:sp>
        <p:nvSpPr>
          <p:cNvPr id="7" name="textruta 3">
            <a:extLst>
              <a:ext uri="{FF2B5EF4-FFF2-40B4-BE49-F238E27FC236}">
                <a16:creationId xmlns:a16="http://schemas.microsoft.com/office/drawing/2014/main" id="{38791CBE-EB1D-DA4E-8D3C-F0C7D112F5CB}"/>
              </a:ext>
            </a:extLst>
          </p:cNvPr>
          <p:cNvSpPr txBox="1">
            <a:spLocks noChangeArrowheads="1"/>
          </p:cNvSpPr>
          <p:nvPr/>
        </p:nvSpPr>
        <p:spPr bwMode="auto">
          <a:xfrm>
            <a:off x="7545705" y="4099560"/>
            <a:ext cx="21764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3600" b="1">
                <a:solidFill>
                  <a:schemeClr val="bg1"/>
                </a:solidFill>
                <a:latin typeface="+mn-lt"/>
              </a:rPr>
              <a:t>100 %</a:t>
            </a:r>
          </a:p>
        </p:txBody>
      </p:sp>
      <p:sp>
        <p:nvSpPr>
          <p:cNvPr id="8" name="textruta 7">
            <a:extLst>
              <a:ext uri="{FF2B5EF4-FFF2-40B4-BE49-F238E27FC236}">
                <a16:creationId xmlns:a16="http://schemas.microsoft.com/office/drawing/2014/main" id="{C5C8BE07-2258-4445-9661-9A68CCE75F9E}"/>
              </a:ext>
            </a:extLst>
          </p:cNvPr>
          <p:cNvSpPr txBox="1"/>
          <p:nvPr/>
        </p:nvSpPr>
        <p:spPr>
          <a:xfrm>
            <a:off x="580881" y="1117752"/>
            <a:ext cx="5465589" cy="5663089"/>
          </a:xfrm>
          <a:prstGeom prst="rect">
            <a:avLst/>
          </a:prstGeom>
          <a:noFill/>
        </p:spPr>
        <p:txBody>
          <a:bodyPr wrap="square">
            <a:spAutoFit/>
          </a:bodyPr>
          <a:lstStyle/>
          <a:p>
            <a:pPr defTabSz="1042873" eaLnBrk="1" fontAlgn="auto" hangingPunct="1">
              <a:spcBef>
                <a:spcPts val="0"/>
              </a:spcBef>
              <a:spcAft>
                <a:spcPts val="0"/>
              </a:spcAft>
              <a:defRPr/>
            </a:pPr>
            <a:r>
              <a:rPr lang="sv-SE" sz="1400" dirty="0">
                <a:solidFill>
                  <a:schemeClr val="bg1"/>
                </a:solidFill>
                <a:latin typeface="+mj-lt"/>
              </a:rPr>
              <a:t>Bakgrund</a:t>
            </a:r>
            <a:r>
              <a:rPr lang="sv-SE" sz="1600" dirty="0">
                <a:solidFill>
                  <a:schemeClr val="bg1"/>
                </a:solidFill>
                <a:latin typeface="+mn-lt"/>
              </a:rPr>
              <a:t> </a:t>
            </a:r>
          </a:p>
          <a:p>
            <a:pPr defTabSz="1042873" eaLnBrk="1" fontAlgn="auto" hangingPunct="1">
              <a:spcBef>
                <a:spcPts val="0"/>
              </a:spcBef>
              <a:spcAft>
                <a:spcPts val="0"/>
              </a:spcAft>
              <a:defRPr/>
            </a:pPr>
            <a:r>
              <a:rPr lang="sv-SE" sz="1200" dirty="0">
                <a:solidFill>
                  <a:schemeClr val="bg1"/>
                </a:solidFill>
              </a:rPr>
              <a:t>Åtta kommuner i Stockholms län genomför årligen en enkätundersökning i förskola, pedagogisk omsorg och grundskola. Undersökningen genomförs på samma sätt i alla kommuner och majoriteten av frågorna är gemensamma. I 2024 års undersökning inbjöds drygt 55 300 elever och föräldrar från 565 förskolor och skolor att delta. </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Metod</a:t>
            </a:r>
            <a:r>
              <a:rPr lang="sv-SE" sz="1400" dirty="0">
                <a:solidFill>
                  <a:schemeClr val="bg1"/>
                </a:solidFill>
                <a:latin typeface="+mn-lt"/>
              </a:rPr>
              <a:t> </a:t>
            </a:r>
          </a:p>
          <a:p>
            <a:pPr defTabSz="1042873" eaLnBrk="1" fontAlgn="auto" hangingPunct="1">
              <a:spcBef>
                <a:spcPts val="0"/>
              </a:spcBef>
              <a:spcAft>
                <a:spcPts val="0"/>
              </a:spcAft>
              <a:defRPr/>
            </a:pPr>
            <a:r>
              <a:rPr lang="sv-SE" sz="1200" dirty="0">
                <a:solidFill>
                  <a:schemeClr val="bg1"/>
                </a:solidFill>
              </a:rPr>
              <a:t>Respondenterna fick fylla i en webb- eller pappersenkät, utom i Nacka, Vallentuna och Värmdö kommun som valde att endast erbjuda webbenkät. Distribueringsmetoden valdes av de deltagande skolorna (inbjudan via e-post, talonger med inloggningskod till webbenkäten eller pappersenkäter som delades ut på enheten). Enkäten innehöll cirka ett tjugotal påståenden som elever respektive föräldrar fick ta ställning till. En skala i fyra steg användes: Stämmer mycket bra, Stämmer ganska bra, Stämmer ganska dåligt, Stämmer mycket dåligt samt alternativet "Vet inte". Insamlingen pågick mellan den 22 januari och den 18 februari 2024. Maskinella avrundningar och internt bortfall kan förekomma. Resultaten redovisas enbart i grupper där minst 5 personer har svarat i varje grupp. </a:t>
            </a:r>
          </a:p>
          <a:p>
            <a:pPr defTabSz="1042873" eaLnBrk="1" fontAlgn="auto" hangingPunct="1">
              <a:spcBef>
                <a:spcPts val="0"/>
              </a:spcBef>
              <a:spcAft>
                <a:spcPts val="0"/>
              </a:spcAft>
              <a:defRPr/>
            </a:pPr>
            <a:endParaRPr lang="sv-SE" sz="16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Urval</a:t>
            </a:r>
            <a:r>
              <a:rPr lang="sv-SE" sz="1600" b="1" dirty="0">
                <a:solidFill>
                  <a:schemeClr val="bg1"/>
                </a:solidFill>
                <a:latin typeface="+mn-lt"/>
              </a:rPr>
              <a:t> </a:t>
            </a:r>
          </a:p>
          <a:p>
            <a:pPr defTabSz="1042873" eaLnBrk="1" fontAlgn="auto" hangingPunct="1">
              <a:spcBef>
                <a:spcPts val="0"/>
              </a:spcBef>
              <a:spcAft>
                <a:spcPts val="0"/>
              </a:spcAft>
              <a:defRPr/>
            </a:pPr>
            <a:r>
              <a:rPr lang="sv-SE" sz="1200" dirty="0">
                <a:solidFill>
                  <a:schemeClr val="bg1"/>
                </a:solidFill>
              </a:rPr>
              <a:t>Undersökningen är en totalundersökning i de utvalda grupperna, d.v.s.:</a:t>
            </a:r>
          </a:p>
          <a:p>
            <a:pPr marL="171450" indent="-171450" defTabSz="1042873" eaLnBrk="1" fontAlgn="auto" hangingPunct="1">
              <a:spcBef>
                <a:spcPts val="0"/>
              </a:spcBef>
              <a:spcAft>
                <a:spcPts val="0"/>
              </a:spcAft>
              <a:buFont typeface="Arial" panose="020B0604020202020204" pitchFamily="34" charset="0"/>
              <a:buChar char="•"/>
              <a:defRPr/>
            </a:pPr>
            <a:r>
              <a:rPr lang="sv-SE" sz="1200" dirty="0">
                <a:solidFill>
                  <a:schemeClr val="bg1"/>
                </a:solidFill>
              </a:rPr>
              <a:t>vårdnadshavare till samtliga barn/elever i förskola och pedagogisk omsorg, förskoleklass, årskurs 3 och 6. Vissa kommuner inkluderar även anpassad grundskola och anpassad gymnasieskola.</a:t>
            </a:r>
          </a:p>
          <a:p>
            <a:pPr marL="171450" indent="-171450" defTabSz="1042873" eaLnBrk="1" fontAlgn="auto" hangingPunct="1">
              <a:spcBef>
                <a:spcPts val="0"/>
              </a:spcBef>
              <a:spcAft>
                <a:spcPts val="0"/>
              </a:spcAft>
              <a:buFont typeface="Arial" panose="020B0604020202020204" pitchFamily="34" charset="0"/>
              <a:buChar char="•"/>
              <a:defRPr/>
            </a:pPr>
            <a:r>
              <a:rPr lang="sv-SE" sz="1200" dirty="0">
                <a:solidFill>
                  <a:schemeClr val="bg1"/>
                </a:solidFill>
              </a:rPr>
              <a:t>samtliga elever i årskurs 3, 6 och 8.</a:t>
            </a:r>
          </a:p>
          <a:p>
            <a:pPr defTabSz="1042873" eaLnBrk="1" fontAlgn="auto" hangingPunct="1">
              <a:spcBef>
                <a:spcPts val="0"/>
              </a:spcBef>
              <a:spcAft>
                <a:spcPts val="0"/>
              </a:spcAft>
              <a:defRPr/>
            </a:pPr>
            <a:r>
              <a:rPr lang="sv-SE" sz="1200" dirty="0">
                <a:solidFill>
                  <a:schemeClr val="bg1"/>
                </a:solidFill>
              </a:rPr>
              <a:t>Utöver dessa gemensamma huvudgrupper deltar de årskurser som skolorna själva valt.</a:t>
            </a:r>
            <a:r>
              <a:rPr lang="sv-SE" sz="1200" dirty="0">
                <a:solidFill>
                  <a:schemeClr val="bg1"/>
                </a:solidFill>
                <a:latin typeface="+mn-lt"/>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mitt fritids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993684395"/>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95 %</a:t>
            </a:r>
            <a:endParaRPr sz="1000">
              <a:solidFill>
                <a:schemeClr val="bg1">
                  <a:lumMod val="85000"/>
                  <a:lumOff val="15000"/>
                </a:schemeClr>
              </a:solidFill>
            </a:endParaRPr>
          </a:p>
        </p:txBody>
      </p:sp>
    </p:spTree>
    <p:extLst>
      <p:ext uri="{BB962C8B-B14F-4D97-AF65-F5344CB8AC3E}">
        <p14:creationId xmlns:p14="http://schemas.microsoft.com/office/powerpoint/2010/main" val="1197390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ruta 20">
            <a:extLst>
              <a:ext uri="{FF2B5EF4-FFF2-40B4-BE49-F238E27FC236}">
                <a16:creationId xmlns:a16="http://schemas.microsoft.com/office/drawing/2014/main" id="{7153F7EC-BD38-234B-B2B3-262DB93EC4F1}"/>
              </a:ext>
            </a:extLst>
          </p:cNvPr>
          <p:cNvSpPr txBox="1"/>
          <p:nvPr/>
        </p:nvSpPr>
        <p:spPr>
          <a:xfrm>
            <a:off x="444860" y="544012"/>
            <a:ext cx="6116948" cy="408253"/>
          </a:xfrm>
          <a:prstGeom prst="rect">
            <a:avLst/>
          </a:prstGeom>
          <a:noFill/>
        </p:spPr>
        <p:txBody>
          <a:bodyPr wrap="square" rtlCol="0">
            <a:spAutoFit/>
          </a:bodyPr>
          <a:lstStyle/>
          <a:p>
            <a:r>
              <a:rPr lang="sv-SE" b="1" dirty="0">
                <a:solidFill>
                  <a:schemeClr val="bg1"/>
                </a:solidFill>
                <a:latin typeface="+mj-lt"/>
              </a:rPr>
              <a:t>4.2. Jämförelse över tid</a:t>
            </a:r>
            <a:endParaRPr lang="sv-SE" b="1" dirty="0">
              <a:solidFill>
                <a:schemeClr val="bg1"/>
              </a:solidFill>
              <a:highlight>
                <a:srgbClr val="FF0000"/>
              </a:highlight>
              <a:latin typeface="+mj-lt"/>
            </a:endParaRPr>
          </a:p>
        </p:txBody>
      </p:sp>
      <p:sp>
        <p:nvSpPr>
          <p:cNvPr id="29" name="textruta 28">
            <a:extLst>
              <a:ext uri="{FF2B5EF4-FFF2-40B4-BE49-F238E27FC236}">
                <a16:creationId xmlns:a16="http://schemas.microsoft.com/office/drawing/2014/main" id="{367D04B2-5519-AC89-9405-10DC038FA6B5}"/>
              </a:ext>
            </a:extLst>
          </p:cNvPr>
          <p:cNvSpPr txBox="1"/>
          <p:nvPr/>
        </p:nvSpPr>
        <p:spPr>
          <a:xfrm>
            <a:off x="478316" y="1242306"/>
            <a:ext cx="4531479" cy="276999"/>
          </a:xfrm>
          <a:prstGeom prst="rect">
            <a:avLst/>
          </a:prstGeom>
          <a:noFill/>
        </p:spPr>
        <p:txBody>
          <a:bodyPr wrap="square" rtlCol="0">
            <a:spAutoFit/>
          </a:bodyPr>
          <a:lstStyle/>
          <a:p>
            <a:r>
              <a:rPr lang="sv-SE" sz="1200" b="1" dirty="0">
                <a:solidFill>
                  <a:schemeClr val="bg1"/>
                </a:solidFill>
                <a:latin typeface="+mn-lt"/>
              </a:rPr>
              <a:t>Övergripande frågor</a:t>
            </a:r>
          </a:p>
        </p:txBody>
      </p:sp>
      <p:graphicFrame>
        <p:nvGraphicFramePr>
          <p:cNvPr id="30" name="Diagram 29">
            <a:extLst>
              <a:ext uri="{FF2B5EF4-FFF2-40B4-BE49-F238E27FC236}">
                <a16:creationId xmlns:a16="http://schemas.microsoft.com/office/drawing/2014/main" id="{D84B43A0-317E-FFA4-648E-DC906D0A3318}"/>
              </a:ext>
            </a:extLst>
          </p:cNvPr>
          <p:cNvGraphicFramePr/>
          <p:nvPr/>
        </p:nvGraphicFramePr>
        <p:xfrm>
          <a:off x="460614" y="1744355"/>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ruta 1">
            <a:extLst>
              <a:ext uri="{FF2B5EF4-FFF2-40B4-BE49-F238E27FC236}">
                <a16:creationId xmlns:a16="http://schemas.microsoft.com/office/drawing/2014/main" id="{C5F0A382-B77B-1437-4D74-EA3AF56CAF67}"/>
              </a:ext>
            </a:extLst>
          </p:cNvPr>
          <p:cNvSpPr txBox="1"/>
          <p:nvPr/>
        </p:nvSpPr>
        <p:spPr>
          <a:xfrm>
            <a:off x="523177" y="174435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min skola</a:t>
            </a:r>
            <a:endParaRPr b="1">
              <a:solidFill>
                <a:schemeClr val="bg1"/>
              </a:solidFill>
            </a:endParaRPr>
          </a:p>
        </p:txBody>
      </p:sp>
      <p:sp>
        <p:nvSpPr>
          <p:cNvPr id="34" name="textruta 1">
            <a:extLst>
              <a:ext uri="{FF2B5EF4-FFF2-40B4-BE49-F238E27FC236}">
                <a16:creationId xmlns:a16="http://schemas.microsoft.com/office/drawing/2014/main" id="{E2CCB7EE-9913-6F0F-3A1B-3ED1284CDB5A}"/>
              </a:ext>
            </a:extLst>
          </p:cNvPr>
          <p:cNvSpPr txBox="1"/>
          <p:nvPr/>
        </p:nvSpPr>
        <p:spPr>
          <a:xfrm>
            <a:off x="9576000" y="204243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5" name="textruta 2">
            <a:extLst>
              <a:ext uri="{FF2B5EF4-FFF2-40B4-BE49-F238E27FC236}">
                <a16:creationId xmlns:a16="http://schemas.microsoft.com/office/drawing/2014/main" id="{D0F05EC3-FF19-E904-55DE-FAB9C6A8E6B8}"/>
              </a:ext>
            </a:extLst>
          </p:cNvPr>
          <p:cNvSpPr txBox="1"/>
          <p:nvPr/>
        </p:nvSpPr>
        <p:spPr>
          <a:xfrm>
            <a:off x="9576000" y="265897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36" name="textruta 3">
            <a:extLst>
              <a:ext uri="{FF2B5EF4-FFF2-40B4-BE49-F238E27FC236}">
                <a16:creationId xmlns:a16="http://schemas.microsoft.com/office/drawing/2014/main" id="{8A0BBBCD-B742-2D6A-6B75-DE6620E15402}"/>
              </a:ext>
            </a:extLst>
          </p:cNvPr>
          <p:cNvSpPr txBox="1"/>
          <p:nvPr/>
        </p:nvSpPr>
        <p:spPr>
          <a:xfrm>
            <a:off x="9576000" y="23679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4">
            <a:extLst>
              <a:ext uri="{FF2B5EF4-FFF2-40B4-BE49-F238E27FC236}">
                <a16:creationId xmlns:a16="http://schemas.microsoft.com/office/drawing/2014/main" id="{5D99E4FB-EAB8-B8C1-ABAE-E5B2254A42A7}"/>
              </a:ext>
            </a:extLst>
          </p:cNvPr>
          <p:cNvSpPr txBox="1"/>
          <p:nvPr/>
        </p:nvSpPr>
        <p:spPr>
          <a:xfrm>
            <a:off x="523177" y="3323332"/>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38" name="textruta 4">
            <a:extLst>
              <a:ext uri="{FF2B5EF4-FFF2-40B4-BE49-F238E27FC236}">
                <a16:creationId xmlns:a16="http://schemas.microsoft.com/office/drawing/2014/main" id="{13600940-7678-862F-14C7-06BB2B1B0A04}"/>
              </a:ext>
            </a:extLst>
          </p:cNvPr>
          <p:cNvSpPr txBox="1"/>
          <p:nvPr/>
        </p:nvSpPr>
        <p:spPr>
          <a:xfrm>
            <a:off x="523177" y="485568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39" name="textruta 38">
            <a:extLst>
              <a:ext uri="{FF2B5EF4-FFF2-40B4-BE49-F238E27FC236}">
                <a16:creationId xmlns:a16="http://schemas.microsoft.com/office/drawing/2014/main" id="{130871C5-F167-4614-8CB7-55291F5D18D7}"/>
              </a:ext>
            </a:extLst>
          </p:cNvPr>
          <p:cNvSpPr txBox="1"/>
          <p:nvPr/>
        </p:nvSpPr>
        <p:spPr>
          <a:xfrm>
            <a:off x="9641596" y="1512349"/>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40" name="textruta 1">
            <a:extLst>
              <a:ext uri="{FF2B5EF4-FFF2-40B4-BE49-F238E27FC236}">
                <a16:creationId xmlns:a16="http://schemas.microsoft.com/office/drawing/2014/main" id="{80E6B8F1-F697-7426-5164-0B6896BD8BB8}"/>
              </a:ext>
            </a:extLst>
          </p:cNvPr>
          <p:cNvSpPr txBox="1"/>
          <p:nvPr/>
        </p:nvSpPr>
        <p:spPr>
          <a:xfrm>
            <a:off x="9576000" y="35830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0243B2EF-45BC-88F6-80C6-E7439782213B}"/>
              </a:ext>
            </a:extLst>
          </p:cNvPr>
          <p:cNvSpPr txBox="1"/>
          <p:nvPr/>
        </p:nvSpPr>
        <p:spPr>
          <a:xfrm>
            <a:off x="9576000" y="419961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72842F7-47C5-A658-F0EA-526235960A4C}"/>
              </a:ext>
            </a:extLst>
          </p:cNvPr>
          <p:cNvSpPr txBox="1"/>
          <p:nvPr/>
        </p:nvSpPr>
        <p:spPr>
          <a:xfrm>
            <a:off x="9576000" y="390860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3" name="textruta 1">
            <a:extLst>
              <a:ext uri="{FF2B5EF4-FFF2-40B4-BE49-F238E27FC236}">
                <a16:creationId xmlns:a16="http://schemas.microsoft.com/office/drawing/2014/main" id="{D1CA0BEC-42AB-6D20-E1C1-DB41017702CC}"/>
              </a:ext>
            </a:extLst>
          </p:cNvPr>
          <p:cNvSpPr txBox="1"/>
          <p:nvPr/>
        </p:nvSpPr>
        <p:spPr>
          <a:xfrm>
            <a:off x="9576000" y="51462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4" name="textruta 2">
            <a:extLst>
              <a:ext uri="{FF2B5EF4-FFF2-40B4-BE49-F238E27FC236}">
                <a16:creationId xmlns:a16="http://schemas.microsoft.com/office/drawing/2014/main" id="{10A70153-86D7-11E3-19DA-2EF50D2D0EE3}"/>
              </a:ext>
            </a:extLst>
          </p:cNvPr>
          <p:cNvSpPr txBox="1"/>
          <p:nvPr/>
        </p:nvSpPr>
        <p:spPr>
          <a:xfrm>
            <a:off x="9576000" y="576276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5" name="textruta 3">
            <a:extLst>
              <a:ext uri="{FF2B5EF4-FFF2-40B4-BE49-F238E27FC236}">
                <a16:creationId xmlns:a16="http://schemas.microsoft.com/office/drawing/2014/main" id="{376D7C8D-0A11-18B6-D361-5D413DC46F9F}"/>
              </a:ext>
            </a:extLst>
          </p:cNvPr>
          <p:cNvSpPr txBox="1"/>
          <p:nvPr/>
        </p:nvSpPr>
        <p:spPr>
          <a:xfrm>
            <a:off x="9576000" y="547174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4098136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är bra på att förklara olika saker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är roligt att lära sig saker i skolan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i min skola hjälper mig om jag behöver det</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förklarar vad jag ska kunna i de olika ämnena</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57 %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4568844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och jag pratar om hur det går för mig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lär mig nya saker varje dag i skolan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62 %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29 %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92 %</a:t>
            </a:r>
            <a:endParaRPr sz="1000">
              <a:solidFill>
                <a:schemeClr val="bg1">
                  <a:lumMod val="85000"/>
                  <a:lumOff val="15000"/>
                </a:schemeClr>
              </a:solidFill>
            </a:endParaRPr>
          </a:p>
        </p:txBody>
      </p:sp>
    </p:spTree>
    <p:extLst>
      <p:ext uri="{BB962C8B-B14F-4D97-AF65-F5344CB8AC3E}">
        <p14:creationId xmlns:p14="http://schemas.microsoft.com/office/powerpoint/2010/main" val="9973190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med och planerar mitt eget skolarbete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med och bestämmer hur vi ska arbeta med olika skoluppgifter</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bryr sig om vad eleverna tycker</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14 %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69 %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29 %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85 %</a:t>
            </a:r>
            <a:endParaRPr sz="1000">
              <a:solidFill>
                <a:schemeClr val="bg1">
                  <a:lumMod val="85000"/>
                  <a:lumOff val="15000"/>
                </a:schemeClr>
              </a:solidFill>
            </a:endParaRPr>
          </a:p>
        </p:txBody>
      </p:sp>
    </p:spTree>
    <p:extLst>
      <p:ext uri="{BB962C8B-B14F-4D97-AF65-F5344CB8AC3E}">
        <p14:creationId xmlns:p14="http://schemas.microsoft.com/office/powerpoint/2010/main" val="1835180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Bildobjekt 4">
            <a:extLst>
              <a:ext uri="{FF2B5EF4-FFF2-40B4-BE49-F238E27FC236}">
                <a16:creationId xmlns:a16="http://schemas.microsoft.com/office/drawing/2014/main" id="{0E00A3CE-BFA4-BE4C-BBBA-0E6BA8DE0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0913" y="4762500"/>
            <a:ext cx="2808287"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Bildobjekt 6">
            <a:extLst>
              <a:ext uri="{FF2B5EF4-FFF2-40B4-BE49-F238E27FC236}">
                <a16:creationId xmlns:a16="http://schemas.microsoft.com/office/drawing/2014/main" id="{92D4CD83-1E7D-F244-B379-B2D7145D1C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3713" y="5357813"/>
            <a:ext cx="157162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ruta 8">
            <a:extLst>
              <a:ext uri="{FF2B5EF4-FFF2-40B4-BE49-F238E27FC236}">
                <a16:creationId xmlns:a16="http://schemas.microsoft.com/office/drawing/2014/main" id="{8326AA43-72EB-7946-B09E-80BC18C98089}"/>
              </a:ext>
            </a:extLst>
          </p:cNvPr>
          <p:cNvSpPr txBox="1">
            <a:spLocks noChangeArrowheads="1"/>
          </p:cNvSpPr>
          <p:nvPr/>
        </p:nvSpPr>
        <p:spPr bwMode="auto">
          <a:xfrm>
            <a:off x="6940550" y="5740400"/>
            <a:ext cx="1408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algn="ctr" eaLnBrk="1" hangingPunct="1"/>
            <a:r>
              <a:rPr lang="sv-SE" altLang="en-SE" sz="1400" b="1">
                <a:solidFill>
                  <a:schemeClr val="bg1"/>
                </a:solidFill>
                <a:latin typeface="+mn-lt"/>
              </a:rPr>
              <a:t>Årets NI är högre än år 2023</a:t>
            </a:r>
          </a:p>
        </p:txBody>
      </p:sp>
      <p:sp>
        <p:nvSpPr>
          <p:cNvPr id="13317" name="Rubrik 3">
            <a:extLst>
              <a:ext uri="{FF2B5EF4-FFF2-40B4-BE49-F238E27FC236}">
                <a16:creationId xmlns:a16="http://schemas.microsoft.com/office/drawing/2014/main" id="{97AF280D-E137-1B4F-B275-92E68E996D3E}"/>
              </a:ext>
            </a:extLst>
          </p:cNvPr>
          <p:cNvSpPr>
            <a:spLocks noGrp="1" noChangeArrowheads="1"/>
          </p:cNvSpPr>
          <p:nvPr>
            <p:ph type="title" idx="4294967295"/>
          </p:nvPr>
        </p:nvSpPr>
        <p:spPr>
          <a:xfrm>
            <a:off x="657225" y="400050"/>
            <a:ext cx="6611938" cy="633413"/>
          </a:xfrm>
        </p:spPr>
        <p:txBody>
          <a:bodyPr/>
          <a:lstStyle/>
          <a:p>
            <a:r>
              <a:rPr lang="sv-SE" altLang="en-SE" b="0"/>
              <a:t>2. En snabb överblick</a:t>
            </a:r>
          </a:p>
        </p:txBody>
      </p:sp>
      <p:sp>
        <p:nvSpPr>
          <p:cNvPr id="7" name="textruta 6">
            <a:extLst>
              <a:ext uri="{FF2B5EF4-FFF2-40B4-BE49-F238E27FC236}">
                <a16:creationId xmlns:a16="http://schemas.microsoft.com/office/drawing/2014/main" id="{4EB4D41C-D403-9D41-BCE9-8E47879AC2F7}"/>
              </a:ext>
            </a:extLst>
          </p:cNvPr>
          <p:cNvSpPr txBox="1"/>
          <p:nvPr/>
        </p:nvSpPr>
        <p:spPr>
          <a:xfrm>
            <a:off x="664357" y="1079515"/>
            <a:ext cx="4682343" cy="5940088"/>
          </a:xfrm>
          <a:prstGeom prst="rect">
            <a:avLst/>
          </a:prstGeom>
          <a:noFill/>
        </p:spPr>
        <p:txBody>
          <a:bodyPr wrap="square" numCol="1" spcCol="360000">
            <a:spAutoFit/>
          </a:bodyPr>
          <a:lstStyle/>
          <a:p>
            <a:pPr defTabSz="1042873" eaLnBrk="1" fontAlgn="auto" hangingPunct="1">
              <a:spcBef>
                <a:spcPts val="0"/>
              </a:spcBef>
              <a:spcAft>
                <a:spcPts val="0"/>
              </a:spcAft>
              <a:defRPr/>
            </a:pPr>
            <a:r>
              <a:rPr lang="sv-SE" sz="1400" dirty="0">
                <a:solidFill>
                  <a:schemeClr val="bg1"/>
                </a:solidFill>
                <a:latin typeface="+mj-lt"/>
              </a:rPr>
              <a:t>100 % svarsfrekvens</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På </a:t>
            </a:r>
            <a:r>
              <a:rPr lang="sv-SE" sz="1200" dirty="0" err="1">
                <a:solidFill>
                  <a:schemeClr val="bg1"/>
                </a:solidFill>
                <a:latin typeface="+mn-lt"/>
              </a:rPr>
              <a:t>Vendestigens förskola och skola </a:t>
            </a:r>
            <a:r>
              <a:rPr lang="sv-SE" sz="1200" dirty="0">
                <a:solidFill>
                  <a:schemeClr val="bg1"/>
                </a:solidFill>
                <a:latin typeface="+mn-lt"/>
              </a:rPr>
              <a:t>svarade 10 elever och svarsfrekvensen är 100 %. Detta är en hög svarsfrekvens i jämförelse med andra enheter i kommunen. Totalt ingår 1 klasser i resultatet. </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Vald insamlingsmetod: talonger</a:t>
            </a:r>
          </a:p>
          <a:p>
            <a:pPr defTabSz="1042873" eaLnBrk="1" fontAlgn="auto" hangingPunct="1">
              <a:spcBef>
                <a:spcPts val="0"/>
              </a:spcBef>
              <a:spcAft>
                <a:spcPts val="0"/>
              </a:spcAft>
              <a:defRPr/>
            </a:pPr>
            <a:endParaRPr lang="sv-SE" sz="14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Högst resultat</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Högst instämmandegrad finns i frågorna ”Jag är nöjd med min skola" och "Jag är nöjd med mitt fritids". I dessa frågor instämmer 100 % respektive 100 % av de svarande. Observera att även fler frågor kan ha en lika stor andel instämmande.</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Jämförelse med kommunen</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rPr>
              <a:t>Vad som framkommer i resultatet, när ett genomsnitt för enkätens samtliga frågor räknas ut, är att de elever som svarat på enkäten på </a:t>
            </a:r>
            <a:r>
              <a:rPr lang="sv-SE" sz="1200" dirty="0" err="1">
                <a:solidFill>
                  <a:schemeClr val="bg1"/>
                </a:solidFill>
              </a:rPr>
              <a:t>Vendestigens förskola och skola</a:t>
            </a:r>
            <a:r>
              <a:rPr lang="sv-SE" sz="1200" dirty="0">
                <a:solidFill>
                  <a:schemeClr val="bg1"/>
                </a:solidFill>
              </a:rPr>
              <a:t> är ungefär lika nöjda jämfört med elever i årskurs 3 i Danderyds kommun. </a:t>
            </a:r>
          </a:p>
        </p:txBody>
      </p:sp>
      <p:sp>
        <p:nvSpPr>
          <p:cNvPr id="8" name="textruta 7">
            <a:extLst>
              <a:ext uri="{FF2B5EF4-FFF2-40B4-BE49-F238E27FC236}">
                <a16:creationId xmlns:a16="http://schemas.microsoft.com/office/drawing/2014/main" id="{FD2042CE-0493-204E-BED3-8B757492B838}"/>
              </a:ext>
            </a:extLst>
          </p:cNvPr>
          <p:cNvSpPr txBox="1"/>
          <p:nvPr/>
        </p:nvSpPr>
        <p:spPr>
          <a:xfrm>
            <a:off x="5346699" y="1079515"/>
            <a:ext cx="4738075" cy="2000548"/>
          </a:xfrm>
          <a:prstGeom prst="rect">
            <a:avLst/>
          </a:prstGeom>
          <a:noFill/>
        </p:spPr>
        <p:txBody>
          <a:bodyPr wrap="square" numCol="1" spcCol="360000">
            <a:spAutoFit/>
          </a:bodyPr>
          <a:lstStyle/>
          <a:p>
            <a:pPr defTabSz="1042873" eaLnBrk="1" fontAlgn="auto" hangingPunct="1">
              <a:spcBef>
                <a:spcPts val="0"/>
              </a:spcBef>
              <a:spcAft>
                <a:spcPts val="0"/>
              </a:spcAft>
              <a:defRPr/>
            </a:pPr>
            <a:r>
              <a:rPr lang="sv-SE" sz="1400" dirty="0">
                <a:solidFill>
                  <a:schemeClr val="bg1"/>
                </a:solidFill>
                <a:latin typeface="+mj-lt"/>
              </a:rPr>
              <a:t>Nöjdhetsindex</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200" dirty="0">
                <a:solidFill>
                  <a:schemeClr val="bg1"/>
                </a:solidFill>
                <a:latin typeface="+mn-lt"/>
              </a:rPr>
              <a:t>Nöjdhetsindex, ett mått för generell nöjdhet mättes år 2023 till 3,62 och år 2024 till 3,90 på en skala 1-4 där 4 är det högsta värdet. Den generella nöjdheten bland de som svarat år 2024 är alltså högre jämfört med 2023.</a:t>
            </a:r>
          </a:p>
          <a:p>
            <a:pPr defTabSz="1042873" eaLnBrk="1" fontAlgn="auto" hangingPunct="1">
              <a:spcBef>
                <a:spcPts val="0"/>
              </a:spcBef>
              <a:spcAft>
                <a:spcPts val="0"/>
              </a:spcAft>
              <a:defRPr/>
            </a:pPr>
            <a:endParaRPr lang="sv-SE" sz="1200" dirty="0">
              <a:solidFill>
                <a:schemeClr val="bg1"/>
              </a:solidFill>
              <a:latin typeface="+mn-lt"/>
            </a:endParaRPr>
          </a:p>
          <a:p>
            <a:pPr defTabSz="1042873" eaLnBrk="1" fontAlgn="auto" hangingPunct="1">
              <a:spcBef>
                <a:spcPts val="0"/>
              </a:spcBef>
              <a:spcAft>
                <a:spcPts val="0"/>
              </a:spcAft>
              <a:defRPr/>
            </a:pPr>
            <a:r>
              <a:rPr lang="sv-SE" sz="1400" dirty="0">
                <a:solidFill>
                  <a:schemeClr val="bg1"/>
                </a:solidFill>
                <a:latin typeface="+mj-lt"/>
              </a:rPr>
              <a:t>Jämförelse till tidigare år</a:t>
            </a:r>
          </a:p>
          <a:p>
            <a:pPr defTabSz="1042873" eaLnBrk="1" fontAlgn="auto" hangingPunct="1">
              <a:spcBef>
                <a:spcPts val="0"/>
              </a:spcBef>
              <a:spcAft>
                <a:spcPts val="0"/>
              </a:spcAft>
              <a:defRPr/>
            </a:pPr>
            <a:endParaRPr lang="sv-SE" sz="1200" dirty="0">
              <a:solidFill>
                <a:schemeClr val="bg1"/>
              </a:solidFill>
            </a:endParaRPr>
          </a:p>
          <a:p>
            <a:r>
              <a:rPr lang="sv-SE" sz="1200" dirty="0">
                <a:solidFill>
                  <a:schemeClr val="bg1"/>
                </a:solidFill>
              </a:rPr>
              <a:t>Jämfört med år 2023 är nöjdheten bland de svarande högre i de flesta målområdena.</a:t>
            </a:r>
          </a:p>
          <a:p>
            <a:pPr defTabSz="1042873" eaLnBrk="1" fontAlgn="auto" hangingPunct="1">
              <a:spcBef>
                <a:spcPts val="0"/>
              </a:spcBef>
              <a:spcAft>
                <a:spcPts val="0"/>
              </a:spcAft>
              <a:defRPr/>
            </a:pPr>
            <a:endParaRPr lang="sv-SE" sz="1200" dirty="0">
              <a:solidFill>
                <a:schemeClr val="bg1"/>
              </a:solidFill>
              <a:latin typeface="+mn-lt"/>
            </a:endParaRPr>
          </a:p>
        </p:txBody>
      </p:sp>
      <p:graphicFrame>
        <p:nvGraphicFramePr>
          <p:cNvPr id="9" name="Tabell 2">
            <a:extLst>
              <a:ext uri="{FF2B5EF4-FFF2-40B4-BE49-F238E27FC236}">
                <a16:creationId xmlns:a16="http://schemas.microsoft.com/office/drawing/2014/main" id="{DD50FB68-E193-1646-BC4C-8B43906BC405}"/>
              </a:ext>
            </a:extLst>
          </p:cNvPr>
          <p:cNvGraphicFramePr>
            <a:graphicFrameLocks noGrp="1"/>
          </p:cNvGraphicFramePr>
          <p:nvPr>
            <p:extLst>
              <p:ext uri="{D42A27DB-BD31-4B8C-83A1-F6EECF244321}">
                <p14:modId xmlns:p14="http://schemas.microsoft.com/office/powerpoint/2010/main" val="1271315316"/>
              </p:ext>
            </p:extLst>
          </p:nvPr>
        </p:nvGraphicFramePr>
        <p:xfrm>
          <a:off x="664356" y="2619883"/>
          <a:ext cx="4374784" cy="1188720"/>
        </p:xfrm>
        <a:graphic>
          <a:graphicData uri="http://schemas.openxmlformats.org/drawingml/2006/table">
            <a:tbl>
              <a:tblPr firstRow="1" bandRow="1">
                <a:tableStyleId>{21E4AEA4-8DFA-4A89-87EB-49C32662AFE0}</a:tableStyleId>
              </a:tblPr>
              <a:tblGrid>
                <a:gridCol w="1286075">
                  <a:extLst>
                    <a:ext uri="{9D8B030D-6E8A-4147-A177-3AD203B41FA5}">
                      <a16:colId xmlns:a16="http://schemas.microsoft.com/office/drawing/2014/main" val="4145500804"/>
                    </a:ext>
                  </a:extLst>
                </a:gridCol>
                <a:gridCol w="1092756">
                  <a:extLst>
                    <a:ext uri="{9D8B030D-6E8A-4147-A177-3AD203B41FA5}">
                      <a16:colId xmlns:a16="http://schemas.microsoft.com/office/drawing/2014/main" val="1357342952"/>
                    </a:ext>
                  </a:extLst>
                </a:gridCol>
                <a:gridCol w="981251">
                  <a:extLst>
                    <a:ext uri="{9D8B030D-6E8A-4147-A177-3AD203B41FA5}">
                      <a16:colId xmlns:a16="http://schemas.microsoft.com/office/drawing/2014/main" val="1876084764"/>
                    </a:ext>
                  </a:extLst>
                </a:gridCol>
                <a:gridCol w="1014702">
                  <a:extLst>
                    <a:ext uri="{9D8B030D-6E8A-4147-A177-3AD203B41FA5}">
                      <a16:colId xmlns:a16="http://schemas.microsoft.com/office/drawing/2014/main" val="242278579"/>
                    </a:ext>
                  </a:extLst>
                </a:gridCol>
              </a:tblGrid>
              <a:tr h="196909">
                <a:tc>
                  <a:txBody>
                    <a:bodyPr/>
                    <a:lstStyle/>
                    <a:p>
                      <a:pPr algn="ctr"/>
                      <a:endParaRPr lang="sv-SE" sz="1000" dirty="0"/>
                    </a:p>
                  </a:txBody>
                  <a:tcPr/>
                </a:tc>
                <a:tc>
                  <a:txBody>
                    <a:bodyPr/>
                    <a:lstStyle/>
                    <a:p>
                      <a:pPr algn="ctr"/>
                      <a:r>
                        <a:rPr lang="sv-SE" sz="1200" dirty="0"/>
                        <a:t>Danderyd</a:t>
                      </a:r>
                    </a:p>
                    <a:p>
                      <a:pPr algn="ctr"/>
                      <a:r>
                        <a:rPr lang="sv-SE" sz="1200" dirty="0"/>
                        <a:t>2024</a:t>
                      </a:r>
                    </a:p>
                  </a:txBody>
                  <a:tcPr/>
                </a:tc>
                <a:tc>
                  <a:txBody>
                    <a:bodyPr/>
                    <a:lstStyle/>
                    <a:p>
                      <a:pPr algn="ctr"/>
                      <a:r>
                        <a:rPr lang="sv-SE" sz="1200" dirty="0"/>
                        <a:t>Enheten</a:t>
                      </a:r>
                    </a:p>
                    <a:p>
                      <a:pPr algn="ctr"/>
                      <a:r>
                        <a:rPr lang="sv-SE" sz="1200" dirty="0"/>
                        <a:t>2024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Enheten</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2023</a:t>
                      </a:r>
                    </a:p>
                  </a:txBody>
                  <a:tcPr/>
                </a:tc>
                <a:extLst>
                  <a:ext uri="{0D108BD9-81ED-4DB2-BD59-A6C34878D82A}">
                    <a16:rowId xmlns:a16="http://schemas.microsoft.com/office/drawing/2014/main" val="552418983"/>
                  </a:ext>
                </a:extLst>
              </a:tr>
              <a:tr h="370840">
                <a:tc>
                  <a:txBody>
                    <a:bodyPr/>
                    <a:lstStyle/>
                    <a:p>
                      <a:r>
                        <a:rPr lang="sv-SE" sz="1200" b="1" dirty="0"/>
                        <a:t>Antal svar</a:t>
                      </a:r>
                    </a:p>
                  </a:txBody>
                  <a:tcPr/>
                </a:tc>
                <a:tc>
                  <a:txBody>
                    <a:bodyPr/>
                    <a:lstStyle/>
                    <a:p>
                      <a:pPr algn="ctr"/>
                      <a:r>
                        <a:rPr lang="sv-SE" sz="1200" dirty="0"/>
                        <a:t>396</a:t>
                      </a:r>
                    </a:p>
                  </a:txBody>
                  <a:tcPr anchor="ctr"/>
                </a:tc>
                <a:tc>
                  <a:txBody>
                    <a:bodyPr/>
                    <a:lstStyle/>
                    <a:p>
                      <a:pPr algn="ctr"/>
                      <a:r>
                        <a:rPr lang="sv-SE" sz="1200" dirty="0"/>
                        <a:t>10</a:t>
                      </a:r>
                    </a:p>
                  </a:txBody>
                  <a:tcPr anchor="ctr"/>
                </a:tc>
                <a:tc>
                  <a:txBody>
                    <a:bodyPr/>
                    <a:lstStyle/>
                    <a:p>
                      <a:pPr algn="ctr"/>
                      <a:r>
                        <a:rPr lang="sv-SE" sz="1200" dirty="0"/>
                        <a:t>13</a:t>
                      </a:r>
                    </a:p>
                  </a:txBody>
                  <a:tcPr anchor="ctr"/>
                </a:tc>
                <a:extLst>
                  <a:ext uri="{0D108BD9-81ED-4DB2-BD59-A6C34878D82A}">
                    <a16:rowId xmlns:a16="http://schemas.microsoft.com/office/drawing/2014/main" val="3737866662"/>
                  </a:ext>
                </a:extLst>
              </a:tr>
              <a:tr h="0">
                <a:tc>
                  <a:txBody>
                    <a:bodyPr/>
                    <a:lstStyle/>
                    <a:p>
                      <a:r>
                        <a:rPr lang="sv-SE" sz="1200" b="1" dirty="0"/>
                        <a:t>Svarsfrekvens</a:t>
                      </a:r>
                    </a:p>
                  </a:txBody>
                  <a:tcPr/>
                </a:tc>
                <a:tc>
                  <a:txBody>
                    <a:bodyPr/>
                    <a:lstStyle/>
                    <a:p>
                      <a:pPr algn="ctr"/>
                      <a:r>
                        <a:rPr lang="sv-SE" sz="1200" dirty="0"/>
                        <a:t>89%</a:t>
                      </a:r>
                    </a:p>
                  </a:txBody>
                  <a:tcPr anchor="ctr"/>
                </a:tc>
                <a:tc>
                  <a:txBody>
                    <a:bodyPr/>
                    <a:lstStyle/>
                    <a:p>
                      <a:pPr algn="ctr"/>
                      <a:r>
                        <a:rPr lang="sv-SE" sz="1200" dirty="0"/>
                        <a:t>100%</a:t>
                      </a:r>
                    </a:p>
                  </a:txBody>
                  <a:tcPr anchor="ctr"/>
                </a:tc>
                <a:tc>
                  <a:txBody>
                    <a:bodyPr/>
                    <a:lstStyle/>
                    <a:p>
                      <a:pPr algn="ctr"/>
                      <a:r>
                        <a:rPr lang="sv-SE" sz="1200" dirty="0"/>
                        <a:t>100%</a:t>
                      </a:r>
                    </a:p>
                  </a:txBody>
                  <a:tcPr anchor="ctr"/>
                </a:tc>
                <a:extLst>
                  <a:ext uri="{0D108BD9-81ED-4DB2-BD59-A6C34878D82A}">
                    <a16:rowId xmlns:a16="http://schemas.microsoft.com/office/drawing/2014/main" val="755841853"/>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känner mig trygg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Eleverna i min skola är snälla mot varandra</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I min skola säger vuxna till om någon säger eller gör något elakt</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trivs i skolan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21845164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har bra lärare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2372644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På mitt fritids får eleverna vara med och bestämma</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är bra personal på fritids</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känner mig trygg på fritids</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trivs på fritids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graphicFrame>
        <p:nvGraphicFramePr>
          <p:cNvPr id="35" name="Diagram 34">
            <a:extLst>
              <a:ext uri="{FF2B5EF4-FFF2-40B4-BE49-F238E27FC236}">
                <a16:creationId xmlns:a16="http://schemas.microsoft.com/office/drawing/2014/main" id="{8F044AC0-ABA0-6D41-BE9E-9F0EB3053A6F}"/>
              </a:ext>
            </a:extLst>
          </p:cNvPr>
          <p:cNvGraphicFramePr/>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86 %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29 %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Tree>
    <p:extLst>
      <p:ext uri="{BB962C8B-B14F-4D97-AF65-F5344CB8AC3E}">
        <p14:creationId xmlns:p14="http://schemas.microsoft.com/office/powerpoint/2010/main" val="13017980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mitt fritids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39" name="Diagram 38">
            <a:extLst>
              <a:ext uri="{FF2B5EF4-FFF2-40B4-BE49-F238E27FC236}">
                <a16:creationId xmlns:a16="http://schemas.microsoft.com/office/drawing/2014/main" id="{D99082E3-EE58-EB4A-A6AD-E1BBD2C0E7D8}"/>
              </a:ext>
            </a:extLst>
          </p:cNvPr>
          <p:cNvGraphicFramePr/>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71 %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Tree>
    <p:extLst>
      <p:ext uri="{BB962C8B-B14F-4D97-AF65-F5344CB8AC3E}">
        <p14:creationId xmlns:p14="http://schemas.microsoft.com/office/powerpoint/2010/main" val="3545281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CF070D2-108C-E147-A4BB-ACDC260E594B}"/>
              </a:ext>
            </a:extLst>
          </p:cNvPr>
          <p:cNvSpPr>
            <a:spLocks noGrp="1"/>
          </p:cNvSpPr>
          <p:nvPr>
            <p:ph type="title" idx="4294967295"/>
          </p:nvPr>
        </p:nvSpPr>
        <p:spPr>
          <a:xfrm>
            <a:off x="692035" y="459865"/>
            <a:ext cx="6611049" cy="633676"/>
          </a:xfrm>
        </p:spPr>
        <p:txBody>
          <a:bodyPr/>
          <a:lstStyle/>
          <a:p>
            <a:r>
              <a:rPr lang="sv-SE" b="0" dirty="0"/>
              <a:t>3. Sammanfattning</a:t>
            </a:r>
          </a:p>
        </p:txBody>
      </p:sp>
      <p:sp>
        <p:nvSpPr>
          <p:cNvPr id="18" name="textruta 17">
            <a:extLst>
              <a:ext uri="{FF2B5EF4-FFF2-40B4-BE49-F238E27FC236}">
                <a16:creationId xmlns:a16="http://schemas.microsoft.com/office/drawing/2014/main" id="{7E5FCCAA-B3D2-6244-BC6A-F23A90ADDC10}"/>
              </a:ext>
            </a:extLst>
          </p:cNvPr>
          <p:cNvSpPr txBox="1"/>
          <p:nvPr/>
        </p:nvSpPr>
        <p:spPr>
          <a:xfrm>
            <a:off x="692035" y="1216652"/>
            <a:ext cx="9307743" cy="1200329"/>
          </a:xfrm>
          <a:prstGeom prst="rect">
            <a:avLst/>
          </a:prstGeom>
          <a:noFill/>
        </p:spPr>
        <p:txBody>
          <a:bodyPr wrap="square" numCol="2" spcCol="360000" rtlCol="0">
            <a:spAutoFit/>
          </a:bodyPr>
          <a:lstStyle/>
          <a:p>
            <a:r>
              <a:rPr lang="sv-SE" sz="1200" dirty="0">
                <a:solidFill>
                  <a:schemeClr val="bg1"/>
                </a:solidFill>
                <a:latin typeface="+mn-lt"/>
              </a:rPr>
              <a:t>I spindeldiagrammet nedan redovisas medelvärden för varje målområde totalt samt för Danderyds kommun (årskurs 3) totalt. Skalan är 1-4 och 4 är det högsta värdet.</a:t>
            </a:r>
          </a:p>
          <a:p>
            <a:r>
              <a:rPr lang="sv-SE" sz="1200" dirty="0">
                <a:solidFill>
                  <a:schemeClr val="bg1"/>
                </a:solidFill>
                <a:latin typeface="+mn-lt"/>
              </a:rPr>
              <a:t> </a:t>
            </a:r>
          </a:p>
          <a:p>
            <a:r>
              <a:rPr lang="sv-SE" sz="1200" dirty="0">
                <a:solidFill>
                  <a:schemeClr val="bg1"/>
                </a:solidFill>
                <a:latin typeface="+mn-lt"/>
              </a:rPr>
              <a:t>Det område som för </a:t>
            </a:r>
            <a:r>
              <a:rPr lang="sv-SE" sz="1200" dirty="0" err="1">
                <a:solidFill>
                  <a:schemeClr val="bg1"/>
                </a:solidFill>
                <a:latin typeface="+mn-lt"/>
              </a:rPr>
              <a:t>Vendestigens förskola och skola </a:t>
            </a:r>
            <a:r>
              <a:rPr lang="sv-SE" sz="1200" dirty="0">
                <a:solidFill>
                  <a:schemeClr val="bg1"/>
                </a:solidFill>
                <a:latin typeface="+mn-lt"/>
              </a:rPr>
              <a:t>skiljer mest mot kommunens resultat är ”Övergripande frågor". </a:t>
            </a:r>
          </a:p>
          <a:p>
            <a:r>
              <a:rPr lang="sv-SE" sz="1200" dirty="0">
                <a:solidFill>
                  <a:schemeClr val="bg1"/>
                </a:solidFill>
                <a:latin typeface="+mn-lt"/>
              </a:rPr>
              <a:t>Jämfört med år 2023 är nöjdheten bland de svarande högre i de flesta målområdena.</a:t>
            </a:r>
          </a:p>
          <a:p>
            <a:endParaRPr lang="sv-SE" sz="1100" dirty="0">
              <a:solidFill>
                <a:schemeClr val="bg1"/>
              </a:solidFill>
              <a:latin typeface="+mn-lt"/>
            </a:endParaRPr>
          </a:p>
          <a:p>
            <a:endParaRPr lang="sv-SE" sz="1100" dirty="0">
              <a:solidFill>
                <a:schemeClr val="bg1"/>
              </a:solidFill>
              <a:latin typeface="+mn-lt"/>
            </a:endParaRPr>
          </a:p>
          <a:p>
            <a:endParaRPr lang="sv-SE" sz="1100" dirty="0">
              <a:solidFill>
                <a:schemeClr val="bg1"/>
              </a:solidFill>
              <a:latin typeface="+mn-lt"/>
            </a:endParaRPr>
          </a:p>
        </p:txBody>
      </p:sp>
      <p:sp>
        <p:nvSpPr>
          <p:cNvPr id="19" name="textruta 18">
            <a:extLst>
              <a:ext uri="{FF2B5EF4-FFF2-40B4-BE49-F238E27FC236}">
                <a16:creationId xmlns:a16="http://schemas.microsoft.com/office/drawing/2014/main" id="{3656FBC8-97F7-724B-9036-9119130E8175}"/>
              </a:ext>
            </a:extLst>
          </p:cNvPr>
          <p:cNvSpPr txBox="1"/>
          <p:nvPr/>
        </p:nvSpPr>
        <p:spPr>
          <a:xfrm>
            <a:off x="692035" y="3454045"/>
            <a:ext cx="3794760" cy="246221"/>
          </a:xfrm>
          <a:prstGeom prst="rect">
            <a:avLst/>
          </a:prstGeom>
          <a:noFill/>
        </p:spPr>
        <p:txBody>
          <a:bodyPr wrap="square" rtlCol="0">
            <a:spAutoFit/>
          </a:bodyPr>
          <a:lstStyle/>
          <a:p>
            <a:r>
              <a:rPr lang="sv-SE" sz="1000" dirty="0">
                <a:solidFill>
                  <a:schemeClr val="bg1"/>
                </a:solidFill>
                <a:latin typeface="+mj-lt"/>
              </a:rPr>
              <a:t>3.1 Alla målområden – Jämförelse med kommunen</a:t>
            </a:r>
          </a:p>
        </p:txBody>
      </p:sp>
      <p:sp>
        <p:nvSpPr>
          <p:cNvPr id="21" name="textruta 20">
            <a:extLst>
              <a:ext uri="{FF2B5EF4-FFF2-40B4-BE49-F238E27FC236}">
                <a16:creationId xmlns:a16="http://schemas.microsoft.com/office/drawing/2014/main" id="{DAEF21B8-B61B-6943-A669-4B41A158DEB1}"/>
              </a:ext>
            </a:extLst>
          </p:cNvPr>
          <p:cNvSpPr txBox="1"/>
          <p:nvPr/>
        </p:nvSpPr>
        <p:spPr>
          <a:xfrm>
            <a:off x="5534980" y="3454045"/>
            <a:ext cx="4319507" cy="246221"/>
          </a:xfrm>
          <a:prstGeom prst="rect">
            <a:avLst/>
          </a:prstGeom>
          <a:noFill/>
        </p:spPr>
        <p:txBody>
          <a:bodyPr wrap="square" rtlCol="0">
            <a:spAutoFit/>
          </a:bodyPr>
          <a:lstStyle/>
          <a:p>
            <a:r>
              <a:rPr lang="sv-SE" sz="1000" dirty="0">
                <a:solidFill>
                  <a:schemeClr val="bg1"/>
                </a:solidFill>
                <a:latin typeface="+mj-lt"/>
              </a:rPr>
              <a:t>3.2 Alla målområden – Utveckling över tid</a:t>
            </a:r>
          </a:p>
        </p:txBody>
      </p:sp>
      <p:sp>
        <p:nvSpPr>
          <p:cNvPr id="25" name="textruta 1">
            <a:extLst>
              <a:ext uri="{FF2B5EF4-FFF2-40B4-BE49-F238E27FC236}">
                <a16:creationId xmlns:a16="http://schemas.microsoft.com/office/drawing/2014/main" id="{C3B4EDED-E6AE-DB42-A384-3EE9DD7940B7}"/>
              </a:ext>
            </a:extLst>
          </p:cNvPr>
          <p:cNvSpPr txBox="1"/>
          <p:nvPr/>
        </p:nvSpPr>
        <p:spPr>
          <a:xfrm>
            <a:off x="4985609" y="3745988"/>
            <a:ext cx="4893502"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Vendestigens förskola och skola</a:t>
            </a:r>
            <a:endParaRPr sz="900">
              <a:solidFill>
                <a:schemeClr val="bg1">
                  <a:lumMod val="95000"/>
                  <a:lumOff val="5000"/>
                </a:schemeClr>
              </a:solidFill>
            </a:endParaRPr>
          </a:p>
        </p:txBody>
      </p:sp>
      <p:sp>
        <p:nvSpPr>
          <p:cNvPr id="26" name="textruta 1">
            <a:extLst>
              <a:ext uri="{FF2B5EF4-FFF2-40B4-BE49-F238E27FC236}">
                <a16:creationId xmlns:a16="http://schemas.microsoft.com/office/drawing/2014/main" id="{908928E2-D6A0-454F-AFCF-9D6D77510527}"/>
              </a:ext>
            </a:extLst>
          </p:cNvPr>
          <p:cNvSpPr txBox="1"/>
          <p:nvPr/>
        </p:nvSpPr>
        <p:spPr>
          <a:xfrm>
            <a:off x="325979" y="3741496"/>
            <a:ext cx="4659630" cy="204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900">
                <a:solidFill>
                  <a:schemeClr val="bg1">
                    <a:lumMod val="95000"/>
                    <a:lumOff val="5000"/>
                  </a:schemeClr>
                </a:solidFill>
              </a:rPr>
              <a:t>Vendestigens förskola och skola</a:t>
            </a:r>
            <a:endParaRPr sz="900">
              <a:solidFill>
                <a:schemeClr val="bg1">
                  <a:lumMod val="95000"/>
                  <a:lumOff val="5000"/>
                </a:schemeClr>
              </a:solidFill>
            </a:endParaRPr>
          </a:p>
        </p:txBody>
      </p:sp>
      <p:grpSp>
        <p:nvGrpSpPr>
          <p:cNvPr id="14" name="Grupp 13">
            <a:extLst>
              <a:ext uri="{FF2B5EF4-FFF2-40B4-BE49-F238E27FC236}">
                <a16:creationId xmlns:a16="http://schemas.microsoft.com/office/drawing/2014/main" id="{E0E5DF1F-08A6-EA4D-831D-A09B88E7FACF}"/>
              </a:ext>
            </a:extLst>
          </p:cNvPr>
          <p:cNvGrpSpPr/>
          <p:nvPr/>
        </p:nvGrpSpPr>
        <p:grpSpPr>
          <a:xfrm>
            <a:off x="4985609" y="3810001"/>
            <a:ext cx="4893502" cy="3134396"/>
            <a:chOff x="320324" y="3657601"/>
            <a:chExt cx="4893502" cy="3134396"/>
          </a:xfrm>
        </p:grpSpPr>
        <p:sp>
          <p:nvSpPr>
            <p:cNvPr id="16" name="Blockbåge 15">
              <a:extLst>
                <a:ext uri="{FF2B5EF4-FFF2-40B4-BE49-F238E27FC236}">
                  <a16:creationId xmlns:a16="http://schemas.microsoft.com/office/drawing/2014/main" id="{B9E47635-C385-0E40-BAA5-9D19E1AEE52B}"/>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17" name="Diagram 16">
              <a:extLst>
                <a:ext uri="{FF2B5EF4-FFF2-40B4-BE49-F238E27FC236}">
                  <a16:creationId xmlns:a16="http://schemas.microsoft.com/office/drawing/2014/main" id="{3E1ADAF9-2C7A-4048-8D6C-88242F71DD14}"/>
                </a:ext>
              </a:extLst>
            </p:cNvPr>
            <p:cNvGraphicFramePr/>
            <p:nvPr>
              <p:extLst>
                <p:ext uri="{D42A27DB-BD31-4B8C-83A1-F6EECF244321}">
                  <p14:modId xmlns:p14="http://schemas.microsoft.com/office/powerpoint/2010/main" val="2727362187"/>
                </p:ext>
              </p:extLst>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7" name="Grupp 26">
            <a:extLst>
              <a:ext uri="{FF2B5EF4-FFF2-40B4-BE49-F238E27FC236}">
                <a16:creationId xmlns:a16="http://schemas.microsoft.com/office/drawing/2014/main" id="{76A44495-0031-774B-94EC-C0F72EE05C46}"/>
              </a:ext>
            </a:extLst>
          </p:cNvPr>
          <p:cNvGrpSpPr/>
          <p:nvPr/>
        </p:nvGrpSpPr>
        <p:grpSpPr>
          <a:xfrm>
            <a:off x="142664" y="3779837"/>
            <a:ext cx="4893502" cy="3134396"/>
            <a:chOff x="320324" y="3657601"/>
            <a:chExt cx="4893502" cy="3134396"/>
          </a:xfrm>
        </p:grpSpPr>
        <p:sp>
          <p:nvSpPr>
            <p:cNvPr id="28" name="Blockbåge 27">
              <a:extLst>
                <a:ext uri="{FF2B5EF4-FFF2-40B4-BE49-F238E27FC236}">
                  <a16:creationId xmlns:a16="http://schemas.microsoft.com/office/drawing/2014/main" id="{913EADCE-5AE3-C94C-9E5F-5B8F81B51FC7}"/>
                </a:ext>
              </a:extLst>
            </p:cNvPr>
            <p:cNvSpPr>
              <a:spLocks noChangeAspect="1"/>
            </p:cNvSpPr>
            <p:nvPr/>
          </p:nvSpPr>
          <p:spPr>
            <a:xfrm>
              <a:off x="1669463" y="4462224"/>
              <a:ext cx="2123846" cy="2123846"/>
            </a:xfrm>
            <a:prstGeom prst="blockArc">
              <a:avLst>
                <a:gd name="adj1" fmla="val 1240558"/>
                <a:gd name="adj2" fmla="val 1213578"/>
                <a:gd name="adj3" fmla="val 43724"/>
              </a:avLst>
            </a:prstGeom>
            <a:solidFill>
              <a:srgbClr val="B6D7D3"/>
            </a:solidFill>
            <a:ln cap="sq">
              <a:solidFill>
                <a:srgbClr val="B6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sv-SE">
                <a:solidFill>
                  <a:schemeClr val="tx1"/>
                </a:solidFill>
              </a:endParaRPr>
            </a:p>
          </p:txBody>
        </p:sp>
        <p:graphicFrame>
          <p:nvGraphicFramePr>
            <p:cNvPr id="29" name="Diagram 28">
              <a:extLst>
                <a:ext uri="{FF2B5EF4-FFF2-40B4-BE49-F238E27FC236}">
                  <a16:creationId xmlns:a16="http://schemas.microsoft.com/office/drawing/2014/main" id="{95F2F10C-13BD-1D4D-B645-E8485FF91333}"/>
                </a:ext>
              </a:extLst>
            </p:cNvPr>
            <p:cNvGraphicFramePr/>
            <p:nvPr>
              <p:extLst>
                <p:ext uri="{D42A27DB-BD31-4B8C-83A1-F6EECF244321}">
                  <p14:modId xmlns:p14="http://schemas.microsoft.com/office/powerpoint/2010/main" val="1381418083"/>
                </p:ext>
              </p:extLst>
            </p:nvPr>
          </p:nvGraphicFramePr>
          <p:xfrm>
            <a:off x="320324" y="3657601"/>
            <a:ext cx="4893502" cy="3134396"/>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8846493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a:extLst>
              <a:ext uri="{FF2B5EF4-FFF2-40B4-BE49-F238E27FC236}">
                <a16:creationId xmlns:a16="http://schemas.microsoft.com/office/drawing/2014/main" id="{B84D9DBC-A7F1-5C4E-BAB0-2B680828191E}"/>
              </a:ext>
            </a:extLst>
          </p:cNvPr>
          <p:cNvGraphicFramePr/>
          <p:nvPr>
            <p:extLst>
              <p:ext uri="{D42A27DB-BD31-4B8C-83A1-F6EECF244321}">
                <p14:modId xmlns:p14="http://schemas.microsoft.com/office/powerpoint/2010/main" val="985221225"/>
              </p:ext>
            </p:extLst>
          </p:nvPr>
        </p:nvGraphicFramePr>
        <p:xfrm>
          <a:off x="449184" y="1851155"/>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1">
            <a:extLst>
              <a:ext uri="{FF2B5EF4-FFF2-40B4-BE49-F238E27FC236}">
                <a16:creationId xmlns:a16="http://schemas.microsoft.com/office/drawing/2014/main" id="{DEF47999-9F07-5E49-A2EF-1CE6AE25A9E2}"/>
              </a:ext>
            </a:extLst>
          </p:cNvPr>
          <p:cNvSpPr txBox="1"/>
          <p:nvPr/>
        </p:nvSpPr>
        <p:spPr>
          <a:xfrm>
            <a:off x="511747" y="185115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min skola</a:t>
            </a:r>
            <a:endParaRPr b="1">
              <a:solidFill>
                <a:schemeClr val="bg1"/>
              </a:solidFill>
            </a:endParaRPr>
          </a:p>
        </p:txBody>
      </p:sp>
      <p:sp>
        <p:nvSpPr>
          <p:cNvPr id="9" name="textruta 1">
            <a:extLst>
              <a:ext uri="{FF2B5EF4-FFF2-40B4-BE49-F238E27FC236}">
                <a16:creationId xmlns:a16="http://schemas.microsoft.com/office/drawing/2014/main" id="{F0BCEAAF-A4A1-9A44-A4ED-32A8DF11B9AC}"/>
              </a:ext>
            </a:extLst>
          </p:cNvPr>
          <p:cNvSpPr txBox="1"/>
          <p:nvPr/>
        </p:nvSpPr>
        <p:spPr>
          <a:xfrm>
            <a:off x="9564570" y="214923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10" name="textruta 2">
            <a:extLst>
              <a:ext uri="{FF2B5EF4-FFF2-40B4-BE49-F238E27FC236}">
                <a16:creationId xmlns:a16="http://schemas.microsoft.com/office/drawing/2014/main" id="{00FAC349-C026-E24B-B83E-43ECAD524854}"/>
              </a:ext>
            </a:extLst>
          </p:cNvPr>
          <p:cNvSpPr txBox="1"/>
          <p:nvPr/>
        </p:nvSpPr>
        <p:spPr>
          <a:xfrm>
            <a:off x="9564570" y="276577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11" name="textruta 3">
            <a:extLst>
              <a:ext uri="{FF2B5EF4-FFF2-40B4-BE49-F238E27FC236}">
                <a16:creationId xmlns:a16="http://schemas.microsoft.com/office/drawing/2014/main" id="{0E119A13-8B12-8C4D-B155-41BDBB9357CF}"/>
              </a:ext>
            </a:extLst>
          </p:cNvPr>
          <p:cNvSpPr txBox="1"/>
          <p:nvPr/>
        </p:nvSpPr>
        <p:spPr>
          <a:xfrm>
            <a:off x="9564570" y="247475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2" name="textruta 4">
            <a:extLst>
              <a:ext uri="{FF2B5EF4-FFF2-40B4-BE49-F238E27FC236}">
                <a16:creationId xmlns:a16="http://schemas.microsoft.com/office/drawing/2014/main" id="{F4BA9AE9-DB84-4641-8831-23FFC27E78B7}"/>
              </a:ext>
            </a:extLst>
          </p:cNvPr>
          <p:cNvSpPr txBox="1"/>
          <p:nvPr/>
        </p:nvSpPr>
        <p:spPr>
          <a:xfrm>
            <a:off x="511747" y="3430132"/>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4">
            <a:extLst>
              <a:ext uri="{FF2B5EF4-FFF2-40B4-BE49-F238E27FC236}">
                <a16:creationId xmlns:a16="http://schemas.microsoft.com/office/drawing/2014/main" id="{A54B5A63-A8AE-F34C-BDD6-E3C3CD207CBD}"/>
              </a:ext>
            </a:extLst>
          </p:cNvPr>
          <p:cNvSpPr txBox="1"/>
          <p:nvPr/>
        </p:nvSpPr>
        <p:spPr>
          <a:xfrm>
            <a:off x="511747" y="496248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7" name="textruta 26">
            <a:extLst>
              <a:ext uri="{FF2B5EF4-FFF2-40B4-BE49-F238E27FC236}">
                <a16:creationId xmlns:a16="http://schemas.microsoft.com/office/drawing/2014/main" id="{38C0C13A-2447-9A45-9D06-DBDAF4ADF5D0}"/>
              </a:ext>
            </a:extLst>
          </p:cNvPr>
          <p:cNvSpPr txBox="1"/>
          <p:nvPr/>
        </p:nvSpPr>
        <p:spPr>
          <a:xfrm>
            <a:off x="9618736" y="1619149"/>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AEE350DD-1C63-4C48-BD8E-8319651245B5}"/>
              </a:ext>
            </a:extLst>
          </p:cNvPr>
          <p:cNvSpPr txBox="1"/>
          <p:nvPr/>
        </p:nvSpPr>
        <p:spPr>
          <a:xfrm>
            <a:off x="9564570" y="368988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A2971B9F-4D1A-1E4C-83AF-01C8C845B54B}"/>
              </a:ext>
            </a:extLst>
          </p:cNvPr>
          <p:cNvSpPr txBox="1"/>
          <p:nvPr/>
        </p:nvSpPr>
        <p:spPr>
          <a:xfrm>
            <a:off x="9564570" y="4306416"/>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1E924E3B-D8D9-9F41-86D1-A75FA027E811}"/>
              </a:ext>
            </a:extLst>
          </p:cNvPr>
          <p:cNvSpPr txBox="1"/>
          <p:nvPr/>
        </p:nvSpPr>
        <p:spPr>
          <a:xfrm>
            <a:off x="9564570" y="4015402"/>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1" name="textruta 1">
            <a:extLst>
              <a:ext uri="{FF2B5EF4-FFF2-40B4-BE49-F238E27FC236}">
                <a16:creationId xmlns:a16="http://schemas.microsoft.com/office/drawing/2014/main" id="{AE1A457B-EFEC-0D42-8488-AA2019BA9B42}"/>
              </a:ext>
            </a:extLst>
          </p:cNvPr>
          <p:cNvSpPr txBox="1"/>
          <p:nvPr/>
        </p:nvSpPr>
        <p:spPr>
          <a:xfrm>
            <a:off x="9564570" y="525302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2">
            <a:extLst>
              <a:ext uri="{FF2B5EF4-FFF2-40B4-BE49-F238E27FC236}">
                <a16:creationId xmlns:a16="http://schemas.microsoft.com/office/drawing/2014/main" id="{DB2DAED2-5C70-9047-B188-1E6CF5788426}"/>
              </a:ext>
            </a:extLst>
          </p:cNvPr>
          <p:cNvSpPr txBox="1"/>
          <p:nvPr/>
        </p:nvSpPr>
        <p:spPr>
          <a:xfrm>
            <a:off x="9564570" y="586956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3">
            <a:extLst>
              <a:ext uri="{FF2B5EF4-FFF2-40B4-BE49-F238E27FC236}">
                <a16:creationId xmlns:a16="http://schemas.microsoft.com/office/drawing/2014/main" id="{BBF3F1F6-B9D7-EB47-BB0A-1B287CDD4DFC}"/>
              </a:ext>
            </a:extLst>
          </p:cNvPr>
          <p:cNvSpPr txBox="1"/>
          <p:nvPr/>
        </p:nvSpPr>
        <p:spPr>
          <a:xfrm>
            <a:off x="9564570" y="557854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1" name="textruta 20">
            <a:extLst>
              <a:ext uri="{FF2B5EF4-FFF2-40B4-BE49-F238E27FC236}">
                <a16:creationId xmlns:a16="http://schemas.microsoft.com/office/drawing/2014/main" id="{66FB4B9A-E144-8E44-A9CD-B147B20287CA}"/>
              </a:ext>
            </a:extLst>
          </p:cNvPr>
          <p:cNvSpPr txBox="1"/>
          <p:nvPr/>
        </p:nvSpPr>
        <p:spPr>
          <a:xfrm>
            <a:off x="444860" y="544012"/>
            <a:ext cx="6116948" cy="408253"/>
          </a:xfrm>
          <a:prstGeom prst="rect">
            <a:avLst/>
          </a:prstGeom>
          <a:noFill/>
        </p:spPr>
        <p:txBody>
          <a:bodyPr wrap="square" rtlCol="0">
            <a:spAutoFit/>
          </a:bodyPr>
          <a:lstStyle/>
          <a:p>
            <a:r>
              <a:rPr lang="sv-SE" dirty="0">
                <a:solidFill>
                  <a:schemeClr val="bg1"/>
                </a:solidFill>
                <a:latin typeface="+mj-lt"/>
              </a:rPr>
              <a:t>4.3. Jämförelse per kön</a:t>
            </a:r>
            <a:endParaRPr lang="sv-SE" dirty="0">
              <a:solidFill>
                <a:schemeClr val="bg1"/>
              </a:solidFill>
              <a:highlight>
                <a:srgbClr val="FF0000"/>
              </a:highlight>
              <a:latin typeface="+mj-lt"/>
            </a:endParaRPr>
          </a:p>
        </p:txBody>
      </p:sp>
      <p:sp>
        <p:nvSpPr>
          <p:cNvPr id="23" name="textruta 22">
            <a:extLst>
              <a:ext uri="{FF2B5EF4-FFF2-40B4-BE49-F238E27FC236}">
                <a16:creationId xmlns:a16="http://schemas.microsoft.com/office/drawing/2014/main" id="{2F4BD28F-11B6-A042-8148-6100C067FDCB}"/>
              </a:ext>
            </a:extLst>
          </p:cNvPr>
          <p:cNvSpPr txBox="1"/>
          <p:nvPr/>
        </p:nvSpPr>
        <p:spPr>
          <a:xfrm>
            <a:off x="444861" y="1039188"/>
            <a:ext cx="4531479" cy="276999"/>
          </a:xfrm>
          <a:prstGeom prst="rect">
            <a:avLst/>
          </a:prstGeom>
          <a:noFill/>
        </p:spPr>
        <p:txBody>
          <a:bodyPr wrap="square" rtlCol="0">
            <a:spAutoFit/>
          </a:bodyPr>
          <a:lstStyle/>
          <a:p>
            <a:r>
              <a:rPr lang="sv-SE" sz="1200" b="1" dirty="0">
                <a:solidFill>
                  <a:schemeClr val="bg1"/>
                </a:solidFill>
                <a:latin typeface="+mn-lt"/>
              </a:rPr>
              <a:t>Övergripande frågor</a:t>
            </a:r>
          </a:p>
        </p:txBody>
      </p:sp>
    </p:spTree>
    <p:extLst>
      <p:ext uri="{BB962C8B-B14F-4D97-AF65-F5344CB8AC3E}">
        <p14:creationId xmlns:p14="http://schemas.microsoft.com/office/powerpoint/2010/main" val="3640569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896280942"/>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är bra på att förklara olika saker</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är roligt att lära sig saker i skolan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i min skola hjälper mig om jag behöver det</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förklarar vad jag ska kunna i de olika ämnena</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16844278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619760073"/>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94962170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13190574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Kunskaper,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Mina lärare och jag pratar om hur det går för mig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lär mig nya saker varje dag i skolan</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4003199197"/>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71227253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1893973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090874028"/>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66647689"/>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422043484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Elevernas ansvar och inflytande</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med och planerar mitt eget skolarbete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med och bestämmer hur vi ska arbeta med olika skoluppgifter</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Lärarna bryr sig om vad eleverna tycker</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2137801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1252016826"/>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1762541382"/>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932597016"/>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73873751"/>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Normer och värden</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känner mig trygg i skolan</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Eleverna i min skola är snälla mot varandra</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I min skola säger vuxna till om någon säger eller gör något elakt</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trivs i skolan</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41399557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737798067"/>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Styrning och ledning</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har bra lärare</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 </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41078610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D46051F6-9EE7-DF47-85DC-16AE3EF771F3}"/>
              </a:ext>
            </a:extLst>
          </p:cNvPr>
          <p:cNvGraphicFramePr/>
          <p:nvPr>
            <p:extLst>
              <p:ext uri="{D42A27DB-BD31-4B8C-83A1-F6EECF244321}">
                <p14:modId xmlns:p14="http://schemas.microsoft.com/office/powerpoint/2010/main" val="4212085007"/>
              </p:ext>
            </p:extLst>
          </p:nvPr>
        </p:nvGraphicFramePr>
        <p:xfrm>
          <a:off x="460615" y="2682306"/>
          <a:ext cx="9708022" cy="1449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a:extLst>
              <a:ext uri="{FF2B5EF4-FFF2-40B4-BE49-F238E27FC236}">
                <a16:creationId xmlns:a16="http://schemas.microsoft.com/office/drawing/2014/main" id="{42520A18-86BD-9245-A9D0-072BD27F1074}"/>
              </a:ext>
            </a:extLst>
          </p:cNvPr>
          <p:cNvGraphicFramePr/>
          <p:nvPr>
            <p:extLst>
              <p:ext uri="{D42A27DB-BD31-4B8C-83A1-F6EECF244321}">
                <p14:modId xmlns:p14="http://schemas.microsoft.com/office/powerpoint/2010/main" val="3920929417"/>
              </p:ext>
            </p:extLst>
          </p:nvPr>
        </p:nvGraphicFramePr>
        <p:xfrm>
          <a:off x="460615" y="4220099"/>
          <a:ext cx="9708022" cy="14492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Diagram 34">
            <a:extLst>
              <a:ext uri="{FF2B5EF4-FFF2-40B4-BE49-F238E27FC236}">
                <a16:creationId xmlns:a16="http://schemas.microsoft.com/office/drawing/2014/main" id="{8F044AC0-ABA0-6D41-BE9E-9F0EB3053A6F}"/>
              </a:ext>
            </a:extLst>
          </p:cNvPr>
          <p:cNvGraphicFramePr/>
          <p:nvPr>
            <p:extLst>
              <p:ext uri="{D42A27DB-BD31-4B8C-83A1-F6EECF244321}">
                <p14:modId xmlns:p14="http://schemas.microsoft.com/office/powerpoint/2010/main" val="3400848823"/>
              </p:ext>
            </p:extLst>
          </p:nvPr>
        </p:nvGraphicFramePr>
        <p:xfrm>
          <a:off x="460615" y="5757892"/>
          <a:ext cx="9708022" cy="14492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3600883542"/>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På mitt fritids får eleverna vara med och bestämma</a:t>
            </a:r>
            <a:endParaRPr b="1">
              <a:solidFill>
                <a:schemeClr val="bg1"/>
              </a:solidFill>
            </a:endParaRPr>
          </a:p>
        </p:txBody>
      </p:sp>
      <p:sp>
        <p:nvSpPr>
          <p:cNvPr id="14" name="textruta 4">
            <a:extLst>
              <a:ext uri="{FF2B5EF4-FFF2-40B4-BE49-F238E27FC236}">
                <a16:creationId xmlns:a16="http://schemas.microsoft.com/office/drawing/2014/main" id="{E4E73E4D-C37B-AA41-A5B8-32DECE09D6EB}"/>
              </a:ext>
            </a:extLst>
          </p:cNvPr>
          <p:cNvSpPr txBox="1"/>
          <p:nvPr/>
        </p:nvSpPr>
        <p:spPr>
          <a:xfrm>
            <a:off x="523155" y="2687244"/>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Det är bra personal på fritids</a:t>
            </a:r>
            <a:endParaRPr b="1">
              <a:solidFill>
                <a:schemeClr val="bg1"/>
              </a:solidFill>
            </a:endParaRPr>
          </a:p>
        </p:txBody>
      </p:sp>
      <p:sp>
        <p:nvSpPr>
          <p:cNvPr id="21" name="textruta 4">
            <a:extLst>
              <a:ext uri="{FF2B5EF4-FFF2-40B4-BE49-F238E27FC236}">
                <a16:creationId xmlns:a16="http://schemas.microsoft.com/office/drawing/2014/main" id="{592B1050-45FF-2145-8F24-90184FC857FA}"/>
              </a:ext>
            </a:extLst>
          </p:cNvPr>
          <p:cNvSpPr txBox="1"/>
          <p:nvPr/>
        </p:nvSpPr>
        <p:spPr>
          <a:xfrm>
            <a:off x="523155" y="4244433"/>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känner mig trygg på fritids</a:t>
            </a:r>
            <a:endParaRPr b="1">
              <a:solidFill>
                <a:schemeClr val="bg1"/>
              </a:solidFill>
            </a:endParaRPr>
          </a:p>
        </p:txBody>
      </p:sp>
      <p:sp>
        <p:nvSpPr>
          <p:cNvPr id="25" name="textruta 4">
            <a:extLst>
              <a:ext uri="{FF2B5EF4-FFF2-40B4-BE49-F238E27FC236}">
                <a16:creationId xmlns:a16="http://schemas.microsoft.com/office/drawing/2014/main" id="{0FB2D2EE-A001-254B-8009-6AFC3A303D65}"/>
              </a:ext>
            </a:extLst>
          </p:cNvPr>
          <p:cNvSpPr txBox="1"/>
          <p:nvPr/>
        </p:nvSpPr>
        <p:spPr>
          <a:xfrm>
            <a:off x="523155" y="5801625"/>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trivs på fritids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28" name="textruta 1">
            <a:extLst>
              <a:ext uri="{FF2B5EF4-FFF2-40B4-BE49-F238E27FC236}">
                <a16:creationId xmlns:a16="http://schemas.microsoft.com/office/drawing/2014/main" id="{24DF3302-1908-E548-BBE0-5EBA6DDB9B76}"/>
              </a:ext>
            </a:extLst>
          </p:cNvPr>
          <p:cNvSpPr txBox="1"/>
          <p:nvPr/>
        </p:nvSpPr>
        <p:spPr>
          <a:xfrm>
            <a:off x="9576001" y="298038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80 %</a:t>
            </a:r>
            <a:endParaRPr sz="1000">
              <a:solidFill>
                <a:schemeClr val="bg1">
                  <a:lumMod val="85000"/>
                  <a:lumOff val="15000"/>
                </a:schemeClr>
              </a:solidFill>
            </a:endParaRPr>
          </a:p>
        </p:txBody>
      </p:sp>
      <p:sp>
        <p:nvSpPr>
          <p:cNvPr id="29" name="textruta 2">
            <a:extLst>
              <a:ext uri="{FF2B5EF4-FFF2-40B4-BE49-F238E27FC236}">
                <a16:creationId xmlns:a16="http://schemas.microsoft.com/office/drawing/2014/main" id="{2B3B9CED-C683-BF48-B1A2-5805AB7A2956}"/>
              </a:ext>
            </a:extLst>
          </p:cNvPr>
          <p:cNvSpPr txBox="1"/>
          <p:nvPr/>
        </p:nvSpPr>
        <p:spPr>
          <a:xfrm>
            <a:off x="9576001" y="3596921"/>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0" name="textruta 3">
            <a:extLst>
              <a:ext uri="{FF2B5EF4-FFF2-40B4-BE49-F238E27FC236}">
                <a16:creationId xmlns:a16="http://schemas.microsoft.com/office/drawing/2014/main" id="{F983581D-49AB-EA43-8539-55E4075C0452}"/>
              </a:ext>
            </a:extLst>
          </p:cNvPr>
          <p:cNvSpPr txBox="1"/>
          <p:nvPr/>
        </p:nvSpPr>
        <p:spPr>
          <a:xfrm>
            <a:off x="9576001" y="33059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2" name="textruta 1">
            <a:extLst>
              <a:ext uri="{FF2B5EF4-FFF2-40B4-BE49-F238E27FC236}">
                <a16:creationId xmlns:a16="http://schemas.microsoft.com/office/drawing/2014/main" id="{7C34655D-9860-F946-8D71-6C99D1E54605}"/>
              </a:ext>
            </a:extLst>
          </p:cNvPr>
          <p:cNvSpPr txBox="1"/>
          <p:nvPr/>
        </p:nvSpPr>
        <p:spPr>
          <a:xfrm>
            <a:off x="9576001" y="451818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3" name="textruta 2">
            <a:extLst>
              <a:ext uri="{FF2B5EF4-FFF2-40B4-BE49-F238E27FC236}">
                <a16:creationId xmlns:a16="http://schemas.microsoft.com/office/drawing/2014/main" id="{BA4A8899-3F08-8C43-8289-D127A96C68AC}"/>
              </a:ext>
            </a:extLst>
          </p:cNvPr>
          <p:cNvSpPr txBox="1"/>
          <p:nvPr/>
        </p:nvSpPr>
        <p:spPr>
          <a:xfrm>
            <a:off x="9576001" y="513471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4" name="textruta 3">
            <a:extLst>
              <a:ext uri="{FF2B5EF4-FFF2-40B4-BE49-F238E27FC236}">
                <a16:creationId xmlns:a16="http://schemas.microsoft.com/office/drawing/2014/main" id="{54F4648D-48D1-B94D-A13D-C36C6C795970}"/>
              </a:ext>
            </a:extLst>
          </p:cNvPr>
          <p:cNvSpPr txBox="1"/>
          <p:nvPr/>
        </p:nvSpPr>
        <p:spPr>
          <a:xfrm>
            <a:off x="9576001" y="484370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6" name="textruta 1">
            <a:extLst>
              <a:ext uri="{FF2B5EF4-FFF2-40B4-BE49-F238E27FC236}">
                <a16:creationId xmlns:a16="http://schemas.microsoft.com/office/drawing/2014/main" id="{36897D49-7BF1-034E-8A7F-5F67E3A5E014}"/>
              </a:ext>
            </a:extLst>
          </p:cNvPr>
          <p:cNvSpPr txBox="1"/>
          <p:nvPr/>
        </p:nvSpPr>
        <p:spPr>
          <a:xfrm>
            <a:off x="9576001" y="605597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37" name="textruta 2">
            <a:extLst>
              <a:ext uri="{FF2B5EF4-FFF2-40B4-BE49-F238E27FC236}">
                <a16:creationId xmlns:a16="http://schemas.microsoft.com/office/drawing/2014/main" id="{45921413-905E-0B44-83FE-7CBDB8E9EDAE}"/>
              </a:ext>
            </a:extLst>
          </p:cNvPr>
          <p:cNvSpPr txBox="1"/>
          <p:nvPr/>
        </p:nvSpPr>
        <p:spPr>
          <a:xfrm>
            <a:off x="9576001" y="6672507"/>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38" name="textruta 3">
            <a:extLst>
              <a:ext uri="{FF2B5EF4-FFF2-40B4-BE49-F238E27FC236}">
                <a16:creationId xmlns:a16="http://schemas.microsoft.com/office/drawing/2014/main" id="{D4C3A23F-13A6-A54D-94FC-FE6017B4B548}"/>
              </a:ext>
            </a:extLst>
          </p:cNvPr>
          <p:cNvSpPr txBox="1"/>
          <p:nvPr/>
        </p:nvSpPr>
        <p:spPr>
          <a:xfrm>
            <a:off x="9576001" y="6381493"/>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90 %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25573085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Diagram 38">
            <a:extLst>
              <a:ext uri="{FF2B5EF4-FFF2-40B4-BE49-F238E27FC236}">
                <a16:creationId xmlns:a16="http://schemas.microsoft.com/office/drawing/2014/main" id="{D99082E3-EE58-EB4A-A6AD-E1BBD2C0E7D8}"/>
              </a:ext>
            </a:extLst>
          </p:cNvPr>
          <p:cNvGraphicFramePr/>
          <p:nvPr>
            <p:extLst>
              <p:ext uri="{D42A27DB-BD31-4B8C-83A1-F6EECF244321}">
                <p14:modId xmlns:p14="http://schemas.microsoft.com/office/powerpoint/2010/main" val="2709165574"/>
              </p:ext>
            </p:extLst>
          </p:nvPr>
        </p:nvGraphicFramePr>
        <p:xfrm>
          <a:off x="460615" y="1130039"/>
          <a:ext cx="9708022" cy="1449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2973FC4C-2D17-AF49-B0F8-D47426765D71}"/>
              </a:ext>
            </a:extLst>
          </p:cNvPr>
          <p:cNvSpPr txBox="1"/>
          <p:nvPr/>
        </p:nvSpPr>
        <p:spPr>
          <a:xfrm>
            <a:off x="460615" y="690060"/>
            <a:ext cx="4531479" cy="276999"/>
          </a:xfrm>
          <a:prstGeom prst="rect">
            <a:avLst/>
          </a:prstGeom>
          <a:noFill/>
        </p:spPr>
        <p:txBody>
          <a:bodyPr wrap="square" rtlCol="0">
            <a:spAutoFit/>
          </a:bodyPr>
          <a:lstStyle/>
          <a:p>
            <a:r>
              <a:rPr lang="sv-SE" sz="1200" b="1" dirty="0">
                <a:solidFill>
                  <a:schemeClr val="bg1"/>
                </a:solidFill>
                <a:latin typeface="+mn-lt"/>
              </a:rPr>
              <a:t>Fritidshem, forts.</a:t>
            </a:r>
          </a:p>
        </p:txBody>
      </p:sp>
      <p:sp>
        <p:nvSpPr>
          <p:cNvPr id="10" name="textruta 4">
            <a:extLst>
              <a:ext uri="{FF2B5EF4-FFF2-40B4-BE49-F238E27FC236}">
                <a16:creationId xmlns:a16="http://schemas.microsoft.com/office/drawing/2014/main" id="{8B87DB10-86DD-BA42-AADE-D1B6BE8C2411}"/>
              </a:ext>
            </a:extLst>
          </p:cNvPr>
          <p:cNvSpPr txBox="1"/>
          <p:nvPr/>
        </p:nvSpPr>
        <p:spPr>
          <a:xfrm>
            <a:off x="523135" y="1129426"/>
            <a:ext cx="4939150" cy="12304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sv-SE" b="1">
                <a:solidFill>
                  <a:schemeClr val="bg1"/>
                </a:solidFill>
              </a:rPr>
              <a:t>Jag är nöjd med mitt fritids</a:t>
            </a:r>
            <a:endParaRPr b="1">
              <a:solidFill>
                <a:schemeClr val="bg1"/>
              </a:solidFill>
            </a:endParaRPr>
          </a:p>
        </p:txBody>
      </p:sp>
      <p:sp>
        <p:nvSpPr>
          <p:cNvPr id="26" name="textruta 25">
            <a:extLst>
              <a:ext uri="{FF2B5EF4-FFF2-40B4-BE49-F238E27FC236}">
                <a16:creationId xmlns:a16="http://schemas.microsoft.com/office/drawing/2014/main" id="{C9695960-FB5B-FD49-9D3A-58E665EF460C}"/>
              </a:ext>
            </a:extLst>
          </p:cNvPr>
          <p:cNvSpPr txBox="1"/>
          <p:nvPr/>
        </p:nvSpPr>
        <p:spPr>
          <a:xfrm>
            <a:off x="9572990" y="952951"/>
            <a:ext cx="667820" cy="338554"/>
          </a:xfrm>
          <a:prstGeom prst="rect">
            <a:avLst/>
          </a:prstGeom>
          <a:noFill/>
        </p:spPr>
        <p:txBody>
          <a:bodyPr wrap="square" rtlCol="0">
            <a:spAutoFit/>
          </a:bodyPr>
          <a:lstStyle/>
          <a:p>
            <a:r>
              <a:rPr lang="sv-SE" sz="800" i="1" dirty="0">
                <a:solidFill>
                  <a:schemeClr val="bg1"/>
                </a:solidFill>
              </a:rPr>
              <a:t>Andel som instämmer</a:t>
            </a:r>
          </a:p>
        </p:txBody>
      </p:sp>
      <p:sp>
        <p:nvSpPr>
          <p:cNvPr id="40" name="textruta 1">
            <a:extLst>
              <a:ext uri="{FF2B5EF4-FFF2-40B4-BE49-F238E27FC236}">
                <a16:creationId xmlns:a16="http://schemas.microsoft.com/office/drawing/2014/main" id="{E0FA1343-16B6-DB4D-A781-A018660EA077}"/>
              </a:ext>
            </a:extLst>
          </p:cNvPr>
          <p:cNvSpPr txBox="1"/>
          <p:nvPr/>
        </p:nvSpPr>
        <p:spPr>
          <a:xfrm>
            <a:off x="9576001" y="142812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100 %</a:t>
            </a:r>
            <a:endParaRPr sz="1000">
              <a:solidFill>
                <a:schemeClr val="bg1">
                  <a:lumMod val="85000"/>
                  <a:lumOff val="15000"/>
                </a:schemeClr>
              </a:solidFill>
            </a:endParaRPr>
          </a:p>
        </p:txBody>
      </p:sp>
      <p:sp>
        <p:nvSpPr>
          <p:cNvPr id="41" name="textruta 2">
            <a:extLst>
              <a:ext uri="{FF2B5EF4-FFF2-40B4-BE49-F238E27FC236}">
                <a16:creationId xmlns:a16="http://schemas.microsoft.com/office/drawing/2014/main" id="{957198E4-BE35-9A4F-AFF4-44EDB19B4E53}"/>
              </a:ext>
            </a:extLst>
          </p:cNvPr>
          <p:cNvSpPr txBox="1"/>
          <p:nvPr/>
        </p:nvSpPr>
        <p:spPr>
          <a:xfrm>
            <a:off x="9576001" y="2044654"/>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
        <p:nvSpPr>
          <p:cNvPr id="42" name="textruta 3">
            <a:extLst>
              <a:ext uri="{FF2B5EF4-FFF2-40B4-BE49-F238E27FC236}">
                <a16:creationId xmlns:a16="http://schemas.microsoft.com/office/drawing/2014/main" id="{0F657507-D874-CF42-9F98-14EAC97FE6D9}"/>
              </a:ext>
            </a:extLst>
          </p:cNvPr>
          <p:cNvSpPr txBox="1"/>
          <p:nvPr/>
        </p:nvSpPr>
        <p:spPr>
          <a:xfrm>
            <a:off x="9576001" y="1753640"/>
            <a:ext cx="1260000" cy="202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00">
                <a:solidFill>
                  <a:schemeClr val="bg1">
                    <a:lumMod val="85000"/>
                    <a:lumOff val="15000"/>
                  </a:schemeClr>
                </a:solidFill>
              </a:rPr>
              <a:t/>
            </a:r>
            <a:endParaRPr sz="1000">
              <a:solidFill>
                <a:schemeClr val="bg1">
                  <a:lumMod val="85000"/>
                  <a:lumOff val="15000"/>
                </a:schemeClr>
              </a:solidFill>
            </a:endParaRPr>
          </a:p>
        </p:txBody>
      </p:sp>
    </p:spTree>
    <p:extLst>
      <p:ext uri="{BB962C8B-B14F-4D97-AF65-F5344CB8AC3E}">
        <p14:creationId xmlns:p14="http://schemas.microsoft.com/office/powerpoint/2010/main" val="583155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med rundade hörn 4">
            <a:extLst>
              <a:ext uri="{FF2B5EF4-FFF2-40B4-BE49-F238E27FC236}">
                <a16:creationId xmlns:a16="http://schemas.microsoft.com/office/drawing/2014/main" id="{D80888C8-69C7-B243-BB3B-444CA76A7AF8}"/>
              </a:ext>
            </a:extLst>
          </p:cNvPr>
          <p:cNvSpPr/>
          <p:nvPr/>
        </p:nvSpPr>
        <p:spPr>
          <a:xfrm>
            <a:off x="-614363" y="4454206"/>
            <a:ext cx="5412662" cy="2860993"/>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sp>
        <p:nvSpPr>
          <p:cNvPr id="2" name="textruta 1">
            <a:extLst>
              <a:ext uri="{FF2B5EF4-FFF2-40B4-BE49-F238E27FC236}">
                <a16:creationId xmlns:a16="http://schemas.microsoft.com/office/drawing/2014/main" id="{4CD2B345-E5B1-8C43-B008-C0CD066AA4B1}"/>
              </a:ext>
            </a:extLst>
          </p:cNvPr>
          <p:cNvSpPr txBox="1"/>
          <p:nvPr/>
        </p:nvSpPr>
        <p:spPr>
          <a:xfrm>
            <a:off x="437632" y="4035144"/>
            <a:ext cx="3794760" cy="276999"/>
          </a:xfrm>
          <a:prstGeom prst="rect">
            <a:avLst/>
          </a:prstGeom>
          <a:noFill/>
        </p:spPr>
        <p:txBody>
          <a:bodyPr wrap="square" rtlCol="0">
            <a:spAutoFit/>
          </a:bodyPr>
          <a:lstStyle/>
          <a:p>
            <a:r>
              <a:rPr lang="sv-SE" sz="1200" dirty="0">
                <a:solidFill>
                  <a:schemeClr val="bg1"/>
                </a:solidFill>
                <a:latin typeface="+mj-lt"/>
              </a:rPr>
              <a:t>Nöjdhetsindex över tid – </a:t>
            </a:r>
            <a:r>
              <a:rPr lang="sv-SE" sz="1200" dirty="0" err="1">
                <a:solidFill>
                  <a:schemeClr val="bg1"/>
                </a:solidFill>
                <a:latin typeface="+mj-lt"/>
              </a:rPr>
              <a:t>Vendestigens förskola och skola</a:t>
            </a:r>
            <a:endParaRPr lang="sv-SE" sz="1200" dirty="0">
              <a:solidFill>
                <a:schemeClr val="bg1"/>
              </a:solidFill>
              <a:latin typeface="+mj-lt"/>
            </a:endParaRPr>
          </a:p>
        </p:txBody>
      </p:sp>
      <p:sp>
        <p:nvSpPr>
          <p:cNvPr id="3" name="textruta 2">
            <a:extLst>
              <a:ext uri="{FF2B5EF4-FFF2-40B4-BE49-F238E27FC236}">
                <a16:creationId xmlns:a16="http://schemas.microsoft.com/office/drawing/2014/main" id="{12A8727E-AE83-9D40-BF33-ED03E6190170}"/>
              </a:ext>
            </a:extLst>
          </p:cNvPr>
          <p:cNvSpPr txBox="1"/>
          <p:nvPr/>
        </p:nvSpPr>
        <p:spPr>
          <a:xfrm>
            <a:off x="6393700" y="4035144"/>
            <a:ext cx="3794760" cy="276999"/>
          </a:xfrm>
          <a:prstGeom prst="rect">
            <a:avLst/>
          </a:prstGeom>
          <a:noFill/>
        </p:spPr>
        <p:txBody>
          <a:bodyPr wrap="square" rtlCol="0">
            <a:spAutoFit/>
          </a:bodyPr>
          <a:lstStyle/>
          <a:p>
            <a:r>
              <a:rPr lang="sv-SE" sz="1200" dirty="0">
                <a:solidFill>
                  <a:schemeClr val="bg1"/>
                </a:solidFill>
                <a:latin typeface="+mj-lt"/>
              </a:rPr>
              <a:t>Nöjdhetsindex per klass - åk 3</a:t>
            </a:r>
          </a:p>
        </p:txBody>
      </p:sp>
      <p:sp>
        <p:nvSpPr>
          <p:cNvPr id="7" name="textruta 6">
            <a:extLst>
              <a:ext uri="{FF2B5EF4-FFF2-40B4-BE49-F238E27FC236}">
                <a16:creationId xmlns:a16="http://schemas.microsoft.com/office/drawing/2014/main" id="{2437FC26-449C-B844-9801-C4A8AA95E683}"/>
              </a:ext>
            </a:extLst>
          </p:cNvPr>
          <p:cNvSpPr txBox="1"/>
          <p:nvPr/>
        </p:nvSpPr>
        <p:spPr>
          <a:xfrm>
            <a:off x="437632" y="536031"/>
            <a:ext cx="4714880" cy="276999"/>
          </a:xfrm>
          <a:prstGeom prst="rect">
            <a:avLst/>
          </a:prstGeom>
          <a:noFill/>
        </p:spPr>
        <p:txBody>
          <a:bodyPr wrap="square" rtlCol="0">
            <a:spAutoFit/>
          </a:bodyPr>
          <a:lstStyle/>
          <a:p>
            <a:r>
              <a:rPr lang="sv-SE" sz="1200" dirty="0">
                <a:solidFill>
                  <a:schemeClr val="bg1"/>
                </a:solidFill>
                <a:latin typeface="+mj-lt"/>
              </a:rPr>
              <a:t>Årets Nöjdhetsindex</a:t>
            </a:r>
          </a:p>
        </p:txBody>
      </p:sp>
      <p:sp>
        <p:nvSpPr>
          <p:cNvPr id="9" name="textruta 8">
            <a:extLst>
              <a:ext uri="{FF2B5EF4-FFF2-40B4-BE49-F238E27FC236}">
                <a16:creationId xmlns:a16="http://schemas.microsoft.com/office/drawing/2014/main" id="{B461030D-AECF-CB44-B8B5-45A5B3167621}"/>
              </a:ext>
            </a:extLst>
          </p:cNvPr>
          <p:cNvSpPr txBox="1"/>
          <p:nvPr/>
        </p:nvSpPr>
        <p:spPr>
          <a:xfrm>
            <a:off x="437632" y="923320"/>
            <a:ext cx="3623310" cy="2123658"/>
          </a:xfrm>
          <a:prstGeom prst="rect">
            <a:avLst/>
          </a:prstGeom>
          <a:noFill/>
        </p:spPr>
        <p:txBody>
          <a:bodyPr wrap="square" numCol="1" spcCol="360000" rtlCol="0">
            <a:spAutoFit/>
          </a:bodyPr>
          <a:lstStyle/>
          <a:p>
            <a:r>
              <a:rPr lang="sv-SE" sz="1200" dirty="0">
                <a:solidFill>
                  <a:schemeClr val="bg1"/>
                </a:solidFill>
                <a:latin typeface="+mn-lt"/>
              </a:rPr>
              <a:t>I denna del redovisas en sammanfattning av Nöjdhetsindex (NI) som är ett medelvärde som som fångar upp den övergripande nöjdheten med enheten. Indexet består av dessa två frågor:</a:t>
            </a:r>
          </a:p>
          <a:p>
            <a:endParaRPr lang="sv-SE" sz="1200" dirty="0">
              <a:solidFill>
                <a:schemeClr val="bg1"/>
              </a:solidFill>
              <a:latin typeface="+mn-lt"/>
            </a:endParaRPr>
          </a:p>
          <a:p>
            <a:r>
              <a:rPr lang="sv-SE" sz="1200" dirty="0">
                <a:solidFill>
                  <a:schemeClr val="bg1"/>
                </a:solidFill>
                <a:latin typeface="+mn-lt"/>
              </a:rPr>
              <a:t>• Andel nöjda med enheten</a:t>
            </a:r>
          </a:p>
          <a:p>
            <a:r>
              <a:rPr lang="sv-SE" sz="1200" dirty="0">
                <a:solidFill>
                  <a:schemeClr val="bg1"/>
                </a:solidFill>
                <a:latin typeface="+mn-lt"/>
              </a:rPr>
              <a:t>• Andel som kan rekommendera enheten till andra</a:t>
            </a:r>
          </a:p>
          <a:p>
            <a:endParaRPr lang="sv-SE" sz="1200" dirty="0">
              <a:solidFill>
                <a:schemeClr val="bg1"/>
              </a:solidFill>
              <a:latin typeface="+mn-lt"/>
            </a:endParaRPr>
          </a:p>
          <a:p>
            <a:endParaRPr lang="sv-SE" sz="1200" dirty="0">
              <a:solidFill>
                <a:schemeClr val="bg1"/>
              </a:solidFill>
              <a:latin typeface="+mn-lt"/>
            </a:endParaRPr>
          </a:p>
          <a:p>
            <a:r>
              <a:rPr lang="sv-SE" sz="1200" dirty="0">
                <a:solidFill>
                  <a:schemeClr val="bg1"/>
                </a:solidFill>
                <a:latin typeface="+mn-lt"/>
              </a:rPr>
              <a:t>Nöjdhetsindex har ökat från år 2023 till år 2024. </a:t>
            </a:r>
            <a:br>
              <a:rPr lang="sv-SE" sz="1200" dirty="0">
                <a:solidFill>
                  <a:schemeClr val="bg1"/>
                </a:solidFill>
                <a:latin typeface="+mn-lt"/>
              </a:rPr>
            </a:br>
            <a:r>
              <a:rPr lang="sv-SE" sz="1200" dirty="0">
                <a:solidFill>
                  <a:schemeClr val="bg1"/>
                </a:solidFill>
                <a:latin typeface="+mn-lt"/>
              </a:rPr>
              <a:t/>
            </a:r>
          </a:p>
        </p:txBody>
      </p:sp>
      <p:pic>
        <p:nvPicPr>
          <p:cNvPr id="10" name="Bildobjekt 9">
            <a:extLst>
              <a:ext uri="{FF2B5EF4-FFF2-40B4-BE49-F238E27FC236}">
                <a16:creationId xmlns:a16="http://schemas.microsoft.com/office/drawing/2014/main" id="{86B836AA-7CA1-5F4D-BE77-9732E363041E}"/>
              </a:ext>
            </a:extLst>
          </p:cNvPr>
          <p:cNvPicPr>
            <a:picLocks noChangeAspect="1"/>
          </p:cNvPicPr>
          <p:nvPr/>
        </p:nvPicPr>
        <p:blipFill>
          <a:blip r:embed="rId3"/>
          <a:stretch>
            <a:fillRect/>
          </a:stretch>
        </p:blipFill>
        <p:spPr>
          <a:xfrm>
            <a:off x="4232392" y="697793"/>
            <a:ext cx="1656903" cy="1468142"/>
          </a:xfrm>
          <a:prstGeom prst="rect">
            <a:avLst/>
          </a:prstGeom>
        </p:spPr>
      </p:pic>
      <p:pic>
        <p:nvPicPr>
          <p:cNvPr id="12" name="Bildobjekt 11">
            <a:extLst>
              <a:ext uri="{FF2B5EF4-FFF2-40B4-BE49-F238E27FC236}">
                <a16:creationId xmlns:a16="http://schemas.microsoft.com/office/drawing/2014/main" id="{DD11FFBB-5226-6A44-9D2A-F82AA795F8E8}"/>
              </a:ext>
            </a:extLst>
          </p:cNvPr>
          <p:cNvPicPr>
            <a:picLocks noChangeAspect="1"/>
          </p:cNvPicPr>
          <p:nvPr/>
        </p:nvPicPr>
        <p:blipFill>
          <a:blip r:embed="rId4"/>
          <a:stretch>
            <a:fillRect/>
          </a:stretch>
        </p:blipFill>
        <p:spPr>
          <a:xfrm>
            <a:off x="4728519" y="1160497"/>
            <a:ext cx="899645" cy="577530"/>
          </a:xfrm>
          <a:prstGeom prst="rect">
            <a:avLst/>
          </a:prstGeom>
        </p:spPr>
      </p:pic>
      <p:sp>
        <p:nvSpPr>
          <p:cNvPr id="13" name="textruta 12">
            <a:extLst>
              <a:ext uri="{FF2B5EF4-FFF2-40B4-BE49-F238E27FC236}">
                <a16:creationId xmlns:a16="http://schemas.microsoft.com/office/drawing/2014/main" id="{B50E0AFF-FD73-2F45-A355-A382A8A789F0}"/>
              </a:ext>
            </a:extLst>
          </p:cNvPr>
          <p:cNvSpPr txBox="1"/>
          <p:nvPr/>
        </p:nvSpPr>
        <p:spPr>
          <a:xfrm>
            <a:off x="4474467" y="1143099"/>
            <a:ext cx="1407747" cy="893450"/>
          </a:xfrm>
          <a:prstGeom prst="rect">
            <a:avLst/>
          </a:prstGeom>
          <a:noFill/>
        </p:spPr>
        <p:txBody>
          <a:bodyPr wrap="square" rtlCol="0">
            <a:spAutoFit/>
          </a:bodyPr>
          <a:lstStyle/>
          <a:p>
            <a:pPr algn="ctr"/>
            <a:r>
              <a:rPr lang="sv-SE" sz="1100" b="1" dirty="0">
                <a:solidFill>
                  <a:schemeClr val="bg1"/>
                </a:solidFill>
                <a:latin typeface="+mn-lt"/>
              </a:rPr>
              <a:t>Årets NI är</a:t>
            </a:r>
          </a:p>
          <a:p>
            <a:pPr algn="ctr"/>
            <a:r>
              <a:rPr lang="sv-SE" b="1" dirty="0">
                <a:solidFill>
                  <a:schemeClr val="bg1"/>
                </a:solidFill>
                <a:latin typeface="+mn-lt"/>
              </a:rPr>
              <a:t>3,90</a:t>
            </a:r>
            <a:endParaRPr lang="sv-SE" sz="1400" b="1" dirty="0">
              <a:solidFill>
                <a:schemeClr val="bg1"/>
              </a:solidFill>
              <a:latin typeface="+mn-lt"/>
            </a:endParaRPr>
          </a:p>
        </p:txBody>
      </p:sp>
      <p:sp>
        <p:nvSpPr>
          <p:cNvPr id="14" name="textruta 13">
            <a:extLst>
              <a:ext uri="{FF2B5EF4-FFF2-40B4-BE49-F238E27FC236}">
                <a16:creationId xmlns:a16="http://schemas.microsoft.com/office/drawing/2014/main" id="{856B7671-E881-1641-9AE6-E67E8D40965D}"/>
              </a:ext>
            </a:extLst>
          </p:cNvPr>
          <p:cNvSpPr txBox="1"/>
          <p:nvPr/>
        </p:nvSpPr>
        <p:spPr>
          <a:xfrm>
            <a:off x="6393700" y="1092444"/>
            <a:ext cx="2940361" cy="276999"/>
          </a:xfrm>
          <a:prstGeom prst="rect">
            <a:avLst/>
          </a:prstGeom>
          <a:noFill/>
        </p:spPr>
        <p:txBody>
          <a:bodyPr wrap="square" rtlCol="0">
            <a:spAutoFit/>
          </a:bodyPr>
          <a:lstStyle/>
          <a:p>
            <a:r>
              <a:rPr lang="sv-SE" sz="1200" i="1" dirty="0">
                <a:solidFill>
                  <a:schemeClr val="bg1"/>
                </a:solidFill>
                <a:latin typeface="+mn-lt"/>
              </a:rPr>
              <a:t>Redovisas ej, p.g.a. att data inte finns eller att för få svar inkommit</a:t>
            </a:r>
          </a:p>
        </p:txBody>
      </p:sp>
      <p:sp>
        <p:nvSpPr>
          <p:cNvPr id="15" name="textruta 14">
            <a:extLst>
              <a:ext uri="{FF2B5EF4-FFF2-40B4-BE49-F238E27FC236}">
                <a16:creationId xmlns:a16="http://schemas.microsoft.com/office/drawing/2014/main" id="{6422D3A0-E459-7743-A809-96C135DDEB35}"/>
              </a:ext>
            </a:extLst>
          </p:cNvPr>
          <p:cNvSpPr txBox="1"/>
          <p:nvPr/>
        </p:nvSpPr>
        <p:spPr>
          <a:xfrm>
            <a:off x="437632" y="5423037"/>
            <a:ext cx="2940361" cy="276999"/>
          </a:xfrm>
          <a:prstGeom prst="rect">
            <a:avLst/>
          </a:prstGeom>
          <a:noFill/>
        </p:spPr>
        <p:txBody>
          <a:bodyPr wrap="square" rtlCol="0">
            <a:spAutoFit/>
          </a:bodyPr>
          <a:lstStyle/>
          <a:p>
            <a:r>
              <a:rPr lang="sv-SE" sz="1200" i="1" dirty="0">
                <a:solidFill>
                  <a:schemeClr val="bg1"/>
                </a:solidFill>
                <a:latin typeface="+mn-lt"/>
              </a:rPr>
              <a:t/>
            </a:r>
          </a:p>
        </p:txBody>
      </p:sp>
      <p:sp>
        <p:nvSpPr>
          <p:cNvPr id="17" name="Rektangel med rundade hörn 16">
            <a:extLst>
              <a:ext uri="{FF2B5EF4-FFF2-40B4-BE49-F238E27FC236}">
                <a16:creationId xmlns:a16="http://schemas.microsoft.com/office/drawing/2014/main" id="{3470DED8-3BFA-9440-B01E-F4B2CE18EC40}"/>
              </a:ext>
            </a:extLst>
          </p:cNvPr>
          <p:cNvSpPr/>
          <p:nvPr/>
        </p:nvSpPr>
        <p:spPr>
          <a:xfrm>
            <a:off x="5893515" y="4454206"/>
            <a:ext cx="5412662" cy="2860993"/>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graphicFrame>
        <p:nvGraphicFramePr>
          <p:cNvPr id="21" name="Diagram 20"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1F38B714-D0D9-804D-92F8-1541515F3B6D}"/>
              </a:ext>
            </a:extLst>
          </p:cNvPr>
          <p:cNvGraphicFramePr/>
          <p:nvPr>
            <p:extLst>
              <p:ext uri="{D42A27DB-BD31-4B8C-83A1-F6EECF244321}">
                <p14:modId xmlns:p14="http://schemas.microsoft.com/office/powerpoint/2010/main" val="3155387280"/>
              </p:ext>
            </p:extLst>
          </p:nvPr>
        </p:nvGraphicFramePr>
        <p:xfrm>
          <a:off x="6075090" y="4454206"/>
          <a:ext cx="4324658" cy="28609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Diagram 19"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A6857E36-690B-D649-B83C-2CA6F40BFD3A}"/>
              </a:ext>
            </a:extLst>
          </p:cNvPr>
          <p:cNvGraphicFramePr/>
          <p:nvPr>
            <p:extLst>
              <p:ext uri="{D42A27DB-BD31-4B8C-83A1-F6EECF244321}">
                <p14:modId xmlns:p14="http://schemas.microsoft.com/office/powerpoint/2010/main" val="2778017352"/>
              </p:ext>
            </p:extLst>
          </p:nvPr>
        </p:nvGraphicFramePr>
        <p:xfrm>
          <a:off x="523357" y="4805714"/>
          <a:ext cx="3623310" cy="2157976"/>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ruta 15">
            <a:extLst>
              <a:ext uri="{FF2B5EF4-FFF2-40B4-BE49-F238E27FC236}">
                <a16:creationId xmlns:a16="http://schemas.microsoft.com/office/drawing/2014/main" id="{90BC435E-315E-454B-A477-26F7900BDA5E}"/>
              </a:ext>
            </a:extLst>
          </p:cNvPr>
          <p:cNvSpPr txBox="1"/>
          <p:nvPr/>
        </p:nvSpPr>
        <p:spPr>
          <a:xfrm>
            <a:off x="6393699" y="5700036"/>
            <a:ext cx="2940361" cy="276999"/>
          </a:xfrm>
          <a:prstGeom prst="rect">
            <a:avLst/>
          </a:prstGeom>
          <a:noFill/>
        </p:spPr>
        <p:txBody>
          <a:bodyPr wrap="square" rtlCol="0">
            <a:spAutoFit/>
          </a:bodyPr>
          <a:lstStyle/>
          <a:p>
            <a:r>
              <a:rPr lang="sv-SE" sz="1200" i="1" dirty="0">
                <a:solidFill>
                  <a:schemeClr val="bg1"/>
                </a:solidFill>
                <a:latin typeface="+mn-lt"/>
              </a:rPr>
              <a:t/>
            </a:r>
          </a:p>
        </p:txBody>
      </p:sp>
      <p:sp>
        <p:nvSpPr>
          <p:cNvPr id="8" name="textruta 7">
            <a:extLst>
              <a:ext uri="{FF2B5EF4-FFF2-40B4-BE49-F238E27FC236}">
                <a16:creationId xmlns:a16="http://schemas.microsoft.com/office/drawing/2014/main" id="{A30AD2BF-3234-5346-9D4D-A51E2CF9EC96}"/>
              </a:ext>
            </a:extLst>
          </p:cNvPr>
          <p:cNvSpPr txBox="1"/>
          <p:nvPr/>
        </p:nvSpPr>
        <p:spPr>
          <a:xfrm>
            <a:off x="5628164" y="536031"/>
            <a:ext cx="4771584" cy="276999"/>
          </a:xfrm>
          <a:prstGeom prst="rect">
            <a:avLst/>
          </a:prstGeom>
          <a:noFill/>
        </p:spPr>
        <p:txBody>
          <a:bodyPr wrap="square" rtlCol="0">
            <a:spAutoFit/>
          </a:bodyPr>
          <a:lstStyle/>
          <a:p>
            <a:r>
              <a:rPr lang="sv-SE" sz="1200" dirty="0">
                <a:solidFill>
                  <a:schemeClr val="bg1"/>
                </a:solidFill>
                <a:latin typeface="+mj-lt"/>
              </a:rPr>
              <a:t>Nöjdhetsindex per kön – </a:t>
            </a:r>
            <a:r>
              <a:rPr lang="sv-SE" sz="1200" dirty="0" err="1">
                <a:solidFill>
                  <a:schemeClr val="bg1"/>
                </a:solidFill>
                <a:latin typeface="+mj-lt"/>
              </a:rPr>
              <a:t>Vendestigens förskola och skola</a:t>
            </a:r>
            <a:endParaRPr lang="sv-SE" sz="1200" dirty="0">
              <a:solidFill>
                <a:schemeClr val="bg1"/>
              </a:solidFill>
              <a:latin typeface="+mj-lt"/>
            </a:endParaRPr>
          </a:p>
        </p:txBody>
      </p:sp>
    </p:spTree>
    <p:extLst>
      <p:ext uri="{BB962C8B-B14F-4D97-AF65-F5344CB8AC3E}">
        <p14:creationId xmlns:p14="http://schemas.microsoft.com/office/powerpoint/2010/main" val="2905963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B2BF8B2-1B0A-9C42-AE61-AE9340084752}"/>
              </a:ext>
            </a:extLst>
          </p:cNvPr>
          <p:cNvSpPr txBox="1"/>
          <p:nvPr/>
        </p:nvSpPr>
        <p:spPr>
          <a:xfrm>
            <a:off x="442952" y="355728"/>
            <a:ext cx="8720057" cy="461665"/>
          </a:xfrm>
          <a:prstGeom prst="rect">
            <a:avLst/>
          </a:prstGeom>
          <a:noFill/>
        </p:spPr>
        <p:txBody>
          <a:bodyPr wrap="square" numCol="1" spcCol="360000" rtlCol="0">
            <a:spAutoFit/>
          </a:bodyPr>
          <a:lstStyle/>
          <a:p>
            <a:r>
              <a:rPr lang="sv-SE" sz="1200" dirty="0">
                <a:solidFill>
                  <a:schemeClr val="bg1"/>
                </a:solidFill>
                <a:latin typeface="+mn-lt"/>
              </a:rPr>
              <a:t>På denna sida och följande redovisas resultatet på alla enskilda frågor för </a:t>
            </a:r>
            <a:r>
              <a:rPr lang="sv-SE" sz="1200" dirty="0" err="1">
                <a:solidFill>
                  <a:schemeClr val="bg1"/>
                </a:solidFill>
                <a:latin typeface="+mn-lt"/>
              </a:rPr>
              <a:t>Vendestigens förskola och skola</a:t>
            </a:r>
            <a:r>
              <a:rPr lang="sv-SE" sz="1200" dirty="0">
                <a:solidFill>
                  <a:schemeClr val="bg1"/>
                </a:solidFill>
                <a:latin typeface="+mn-lt"/>
              </a:rPr>
              <a:t>. Resultatet visas för de tre senaste åren (om data finns). Resultatet visas som medelvärden på en skala 1-4 där 4 är det högsta värdet.</a:t>
            </a:r>
          </a:p>
        </p:txBody>
      </p:sp>
      <p:sp>
        <p:nvSpPr>
          <p:cNvPr id="3" name="textruta 2">
            <a:extLst>
              <a:ext uri="{FF2B5EF4-FFF2-40B4-BE49-F238E27FC236}">
                <a16:creationId xmlns:a16="http://schemas.microsoft.com/office/drawing/2014/main" id="{79FA7FA5-88FF-C241-9BD2-29A7F0E1D1FD}"/>
              </a:ext>
            </a:extLst>
          </p:cNvPr>
          <p:cNvSpPr txBox="1"/>
          <p:nvPr/>
        </p:nvSpPr>
        <p:spPr>
          <a:xfrm>
            <a:off x="442952" y="1094601"/>
            <a:ext cx="6296176" cy="276999"/>
          </a:xfrm>
          <a:prstGeom prst="rect">
            <a:avLst/>
          </a:prstGeom>
          <a:noFill/>
        </p:spPr>
        <p:txBody>
          <a:bodyPr wrap="square" rtlCol="0">
            <a:spAutoFit/>
          </a:bodyPr>
          <a:lstStyle/>
          <a:p>
            <a:r>
              <a:rPr lang="sv-SE" sz="1200" dirty="0">
                <a:solidFill>
                  <a:schemeClr val="bg1"/>
                </a:solidFill>
                <a:latin typeface="+mj-lt"/>
                <a:cs typeface="Arial" panose="020B0604020202020204" pitchFamily="34" charset="0"/>
              </a:rPr>
              <a:t>3.3 Alla målområden samt enskilda frågor – jämförelse över tid</a:t>
            </a:r>
          </a:p>
        </p:txBody>
      </p:sp>
      <p:sp>
        <p:nvSpPr>
          <p:cNvPr id="5" name="textruta 4">
            <a:extLst>
              <a:ext uri="{FF2B5EF4-FFF2-40B4-BE49-F238E27FC236}">
                <a16:creationId xmlns:a16="http://schemas.microsoft.com/office/drawing/2014/main" id="{EA52364F-AA53-2F44-B8C5-C031996CA19B}"/>
              </a:ext>
            </a:extLst>
          </p:cNvPr>
          <p:cNvSpPr txBox="1"/>
          <p:nvPr/>
        </p:nvSpPr>
        <p:spPr>
          <a:xfrm>
            <a:off x="442952" y="1337348"/>
            <a:ext cx="4531479" cy="276999"/>
          </a:xfrm>
          <a:prstGeom prst="rect">
            <a:avLst/>
          </a:prstGeom>
          <a:noFill/>
        </p:spPr>
        <p:txBody>
          <a:bodyPr wrap="square" rtlCol="0">
            <a:spAutoFit/>
          </a:bodyPr>
          <a:lstStyle/>
          <a:p>
            <a:r>
              <a:rPr lang="sv-SE" sz="1200" dirty="0" err="1">
                <a:solidFill>
                  <a:schemeClr val="bg1"/>
                </a:solidFill>
                <a:latin typeface="+mj-lt"/>
              </a:rPr>
              <a:t>Vendestigens förskola och skola</a:t>
            </a:r>
            <a:endParaRPr lang="sv-SE" sz="1200" dirty="0">
              <a:solidFill>
                <a:schemeClr val="bg1"/>
              </a:solidFill>
              <a:latin typeface="+mj-lt"/>
            </a:endParaRPr>
          </a:p>
        </p:txBody>
      </p:sp>
      <p:sp>
        <p:nvSpPr>
          <p:cNvPr id="8" name="textruta 7">
            <a:extLst>
              <a:ext uri="{FF2B5EF4-FFF2-40B4-BE49-F238E27FC236}">
                <a16:creationId xmlns:a16="http://schemas.microsoft.com/office/drawing/2014/main" id="{08DBD011-E1B4-6643-ABA5-F6017305CB8E}"/>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2024</a:t>
            </a:r>
          </a:p>
        </p:txBody>
      </p:sp>
      <p:sp>
        <p:nvSpPr>
          <p:cNvPr id="9" name="textruta 8">
            <a:extLst>
              <a:ext uri="{FF2B5EF4-FFF2-40B4-BE49-F238E27FC236}">
                <a16:creationId xmlns:a16="http://schemas.microsoft.com/office/drawing/2014/main" id="{E8B3ED4C-1293-DB4F-A1D4-D41C0030D141}"/>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2022</a:t>
            </a:r>
          </a:p>
        </p:txBody>
      </p:sp>
      <p:cxnSp>
        <p:nvCxnSpPr>
          <p:cNvPr id="11" name="Rak pil 10">
            <a:extLst>
              <a:ext uri="{FF2B5EF4-FFF2-40B4-BE49-F238E27FC236}">
                <a16:creationId xmlns:a16="http://schemas.microsoft.com/office/drawing/2014/main" id="{355F1DDC-D683-064B-A26A-2767C0430B3A}"/>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Ellips 11">
            <a:extLst>
              <a:ext uri="{FF2B5EF4-FFF2-40B4-BE49-F238E27FC236}">
                <a16:creationId xmlns:a16="http://schemas.microsoft.com/office/drawing/2014/main" id="{075A7A0D-CE2A-3243-BED0-F08B1B256295}"/>
              </a:ext>
            </a:extLst>
          </p:cNvPr>
          <p:cNvSpPr/>
          <p:nvPr/>
        </p:nvSpPr>
        <p:spPr>
          <a:xfrm>
            <a:off x="8976917" y="1939779"/>
            <a:ext cx="994410" cy="948690"/>
          </a:xfrm>
          <a:prstGeom prst="ellipse">
            <a:avLst/>
          </a:prstGeom>
          <a:solidFill>
            <a:srgbClr val="C84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Ellips 12">
            <a:extLst>
              <a:ext uri="{FF2B5EF4-FFF2-40B4-BE49-F238E27FC236}">
                <a16:creationId xmlns:a16="http://schemas.microsoft.com/office/drawing/2014/main" id="{D627C098-80F9-D147-93BF-4B08C87436A2}"/>
              </a:ext>
            </a:extLst>
          </p:cNvPr>
          <p:cNvSpPr/>
          <p:nvPr/>
        </p:nvSpPr>
        <p:spPr>
          <a:xfrm>
            <a:off x="8976917" y="3636857"/>
            <a:ext cx="994410" cy="948690"/>
          </a:xfrm>
          <a:prstGeom prst="ellipse">
            <a:avLst/>
          </a:prstGeom>
          <a:solidFill>
            <a:srgbClr val="008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93AA6C1A-63D0-F34D-8D34-A5798DDC9F69}"/>
              </a:ext>
            </a:extLst>
          </p:cNvPr>
          <p:cNvSpPr txBox="1"/>
          <p:nvPr/>
        </p:nvSpPr>
        <p:spPr>
          <a:xfrm>
            <a:off x="8859138" y="3895160"/>
            <a:ext cx="1229968" cy="724173"/>
          </a:xfrm>
          <a:prstGeom prst="rect">
            <a:avLst/>
          </a:prstGeom>
          <a:noFill/>
        </p:spPr>
        <p:txBody>
          <a:bodyPr wrap="square" rtlCol="0">
            <a:spAutoFit/>
          </a:bodyPr>
          <a:lstStyle/>
          <a:p>
            <a:pPr algn="ctr"/>
            <a:r>
              <a:rPr lang="sv-SE" b="1" dirty="0">
                <a:latin typeface="+mj-lt"/>
              </a:rPr>
              <a:t>3,55</a:t>
            </a:r>
          </a:p>
        </p:txBody>
      </p:sp>
      <p:sp>
        <p:nvSpPr>
          <p:cNvPr id="21" name="textruta 20">
            <a:extLst>
              <a:ext uri="{FF2B5EF4-FFF2-40B4-BE49-F238E27FC236}">
                <a16:creationId xmlns:a16="http://schemas.microsoft.com/office/drawing/2014/main" id="{1DC8059B-FE64-3644-9D58-772296905E48}"/>
              </a:ext>
            </a:extLst>
          </p:cNvPr>
          <p:cNvSpPr txBox="1"/>
          <p:nvPr/>
        </p:nvSpPr>
        <p:spPr>
          <a:xfrm>
            <a:off x="8859138" y="2190187"/>
            <a:ext cx="1229968" cy="707886"/>
          </a:xfrm>
          <a:prstGeom prst="rect">
            <a:avLst/>
          </a:prstGeom>
          <a:noFill/>
        </p:spPr>
        <p:txBody>
          <a:bodyPr wrap="square" rtlCol="0">
            <a:spAutoFit/>
          </a:bodyPr>
          <a:lstStyle/>
          <a:p>
            <a:pPr algn="ctr"/>
            <a:r>
              <a:rPr lang="sv-SE" b="1" dirty="0">
                <a:latin typeface="+mj-lt"/>
              </a:rPr>
              <a:t>3,90</a:t>
            </a:r>
          </a:p>
        </p:txBody>
      </p:sp>
      <p:graphicFrame>
        <p:nvGraphicFramePr>
          <p:cNvPr id="23" name="Diagram 2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DBD64F73-4A54-704C-85B7-5DC7BCD672FE}"/>
              </a:ext>
            </a:extLst>
          </p:cNvPr>
          <p:cNvGraphicFramePr/>
          <p:nvPr>
            <p:extLst>
              <p:ext uri="{D42A27DB-BD31-4B8C-83A1-F6EECF244321}">
                <p14:modId xmlns:p14="http://schemas.microsoft.com/office/powerpoint/2010/main" val="3101741131"/>
              </p:ext>
            </p:extLst>
          </p:nvPr>
        </p:nvGraphicFramePr>
        <p:xfrm>
          <a:off x="387595" y="1614347"/>
          <a:ext cx="6986437" cy="5945328"/>
        </p:xfrm>
        <a:graphic>
          <a:graphicData uri="http://schemas.openxmlformats.org/drawingml/2006/chart">
            <c:chart xmlns:c="http://schemas.openxmlformats.org/drawingml/2006/chart" xmlns:r="http://schemas.openxmlformats.org/officeDocument/2006/relationships" r:id="rId3"/>
          </a:graphicData>
        </a:graphic>
      </p:graphicFrame>
      <p:sp>
        <p:nvSpPr>
          <p:cNvPr id="22" name="Rektangel med rundade hörn 21">
            <a:extLst>
              <a:ext uri="{FF2B5EF4-FFF2-40B4-BE49-F238E27FC236}">
                <a16:creationId xmlns:a16="http://schemas.microsoft.com/office/drawing/2014/main" id="{190C2A4F-31BE-A14D-9D41-9808597F5648}"/>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2024 (överst och mörkast färg) till 2022 (nederst och ljusast färg).</a:t>
            </a:r>
          </a:p>
          <a:p>
            <a:pPr algn="ctr" defTabSz="1042873" eaLnBrk="1" fontAlgn="auto" hangingPunct="1">
              <a:spcBef>
                <a:spcPts val="0"/>
              </a:spcBef>
              <a:spcAft>
                <a:spcPts val="0"/>
              </a:spcAft>
              <a:defRPr/>
            </a:pPr>
            <a:r>
              <a:rPr lang="sv-SE" sz="1000" b="1" dirty="0"/>
              <a:t>I cirklarna redovisas medelvärdet för hela området 2024.</a:t>
            </a:r>
          </a:p>
        </p:txBody>
      </p:sp>
      <p:sp>
        <p:nvSpPr>
          <p:cNvPr id="16" name="textruta 22">
            <a:extLst>
              <a:ext uri="{FF2B5EF4-FFF2-40B4-BE49-F238E27FC236}">
                <a16:creationId xmlns:a16="http://schemas.microsoft.com/office/drawing/2014/main" id="{83C49A86-DF76-DE4A-A239-69E6451043F3}"/>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Övergripande frågor</a:t>
            </a:r>
          </a:p>
        </p:txBody>
      </p:sp>
      <p:sp>
        <p:nvSpPr>
          <p:cNvPr id="17" name="textruta 22">
            <a:extLst>
              <a:ext uri="{FF2B5EF4-FFF2-40B4-BE49-F238E27FC236}">
                <a16:creationId xmlns:a16="http://schemas.microsoft.com/office/drawing/2014/main" id="{D8FA44DB-AAE2-5C44-A298-68A556C7DE14}"/>
              </a:ext>
            </a:extLst>
          </p:cNvPr>
          <p:cNvSpPr txBox="1"/>
          <p:nvPr/>
        </p:nvSpPr>
        <p:spPr>
          <a:xfrm>
            <a:off x="3879654" y="3248368"/>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Kunskaper</a:t>
            </a:r>
          </a:p>
        </p:txBody>
      </p:sp>
      <p:pic>
        <p:nvPicPr>
          <p:cNvPr id="7" name="Bildobjekt 6" descr="En bild som visar text, Teckensnitt, vit, design&#10;&#10;Automatiskt genererad beskrivning">
            <a:extLst>
              <a:ext uri="{FF2B5EF4-FFF2-40B4-BE49-F238E27FC236}">
                <a16:creationId xmlns:a16="http://schemas.microsoft.com/office/drawing/2014/main" id="{45AB810E-73AB-47B7-A2C4-8CA1EB90E1CA}"/>
              </a:ext>
            </a:extLst>
          </p:cNvPr>
          <p:cNvPicPr>
            <a:picLocks noChangeAspect="1"/>
          </p:cNvPicPr>
          <p:nvPr/>
        </p:nvPicPr>
        <p:blipFill>
          <a:blip r:embed="rId4"/>
          <a:stretch>
            <a:fillRect/>
          </a:stretch>
        </p:blipFill>
        <p:spPr>
          <a:xfrm>
            <a:off x="7717425" y="1939779"/>
            <a:ext cx="572400" cy="726756"/>
          </a:xfrm>
          <a:prstGeom prst="rect">
            <a:avLst/>
          </a:prstGeom>
        </p:spPr>
      </p:pic>
      <p:pic>
        <p:nvPicPr>
          <p:cNvPr id="15" name="Bildobjekt 14" descr="En bild som visar text, Teckensnitt, vit, skärmbild&#10;&#10;Automatiskt genererad beskrivning">
            <a:extLst>
              <a:ext uri="{FF2B5EF4-FFF2-40B4-BE49-F238E27FC236}">
                <a16:creationId xmlns:a16="http://schemas.microsoft.com/office/drawing/2014/main" id="{BC686CCC-48E5-29CF-ABCA-4B8F3DD2810A}"/>
              </a:ext>
            </a:extLst>
          </p:cNvPr>
          <p:cNvPicPr>
            <a:picLocks noChangeAspect="1"/>
          </p:cNvPicPr>
          <p:nvPr/>
        </p:nvPicPr>
        <p:blipFill>
          <a:blip r:embed="rId5"/>
          <a:stretch>
            <a:fillRect/>
          </a:stretch>
        </p:blipFill>
        <p:spPr>
          <a:xfrm>
            <a:off x="7717425" y="3514074"/>
            <a:ext cx="608400" cy="762172"/>
          </a:xfrm>
          <a:prstGeom prst="rect">
            <a:avLst/>
          </a:prstGeom>
        </p:spPr>
      </p:pic>
    </p:spTree>
    <p:extLst>
      <p:ext uri="{BB962C8B-B14F-4D97-AF65-F5344CB8AC3E}">
        <p14:creationId xmlns:p14="http://schemas.microsoft.com/office/powerpoint/2010/main" val="4216966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 11">
            <a:extLst>
              <a:ext uri="{FF2B5EF4-FFF2-40B4-BE49-F238E27FC236}">
                <a16:creationId xmlns:a16="http://schemas.microsoft.com/office/drawing/2014/main" id="{075A7A0D-CE2A-3243-BED0-F08B1B256295}"/>
              </a:ext>
            </a:extLst>
          </p:cNvPr>
          <p:cNvSpPr/>
          <p:nvPr/>
        </p:nvSpPr>
        <p:spPr>
          <a:xfrm>
            <a:off x="8976917" y="1930092"/>
            <a:ext cx="994410" cy="948690"/>
          </a:xfrm>
          <a:prstGeom prst="ellipse">
            <a:avLst/>
          </a:prstGeom>
          <a:solidFill>
            <a:srgbClr val="3B9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Ellips 12">
            <a:extLst>
              <a:ext uri="{FF2B5EF4-FFF2-40B4-BE49-F238E27FC236}">
                <a16:creationId xmlns:a16="http://schemas.microsoft.com/office/drawing/2014/main" id="{D627C098-80F9-D147-93BF-4B08C87436A2}"/>
              </a:ext>
            </a:extLst>
          </p:cNvPr>
          <p:cNvSpPr/>
          <p:nvPr/>
        </p:nvSpPr>
        <p:spPr>
          <a:xfrm>
            <a:off x="8976917" y="4246578"/>
            <a:ext cx="994410" cy="948690"/>
          </a:xfrm>
          <a:prstGeom prst="ellipse">
            <a:avLst/>
          </a:prstGeom>
          <a:solidFill>
            <a:srgbClr val="008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93AA6C1A-63D0-F34D-8D34-A5798DDC9F69}"/>
              </a:ext>
            </a:extLst>
          </p:cNvPr>
          <p:cNvSpPr txBox="1"/>
          <p:nvPr/>
        </p:nvSpPr>
        <p:spPr>
          <a:xfrm>
            <a:off x="8859138" y="4504881"/>
            <a:ext cx="1229968" cy="724173"/>
          </a:xfrm>
          <a:prstGeom prst="rect">
            <a:avLst/>
          </a:prstGeom>
          <a:noFill/>
        </p:spPr>
        <p:txBody>
          <a:bodyPr wrap="square" rtlCol="0">
            <a:spAutoFit/>
          </a:bodyPr>
          <a:lstStyle/>
          <a:p>
            <a:pPr algn="ctr"/>
            <a:r>
              <a:rPr lang="sv-SE" b="1" dirty="0">
                <a:latin typeface="+mj-lt"/>
              </a:rPr>
              <a:t>3,62</a:t>
            </a:r>
          </a:p>
        </p:txBody>
      </p:sp>
      <p:sp>
        <p:nvSpPr>
          <p:cNvPr id="21" name="textruta 20">
            <a:extLst>
              <a:ext uri="{FF2B5EF4-FFF2-40B4-BE49-F238E27FC236}">
                <a16:creationId xmlns:a16="http://schemas.microsoft.com/office/drawing/2014/main" id="{1DC8059B-FE64-3644-9D58-772296905E48}"/>
              </a:ext>
            </a:extLst>
          </p:cNvPr>
          <p:cNvSpPr txBox="1"/>
          <p:nvPr/>
        </p:nvSpPr>
        <p:spPr>
          <a:xfrm>
            <a:off x="8859138" y="2180500"/>
            <a:ext cx="1229968" cy="707886"/>
          </a:xfrm>
          <a:prstGeom prst="rect">
            <a:avLst/>
          </a:prstGeom>
          <a:noFill/>
        </p:spPr>
        <p:txBody>
          <a:bodyPr wrap="square" rtlCol="0">
            <a:spAutoFit/>
          </a:bodyPr>
          <a:lstStyle/>
          <a:p>
            <a:pPr algn="ctr"/>
            <a:r>
              <a:rPr lang="sv-SE" b="1" dirty="0">
                <a:latin typeface="+mj-lt"/>
              </a:rPr>
              <a:t>3,47</a:t>
            </a:r>
          </a:p>
        </p:txBody>
      </p:sp>
      <p:graphicFrame>
        <p:nvGraphicFramePr>
          <p:cNvPr id="23" name="Diagram 22" descr="Detta är ett diagram som visar medelvärdet för varje frågeområde. Det lägsta möjliga värdet är 1 och det högsta möjliga värdet är 5. Vet ej har exkluderats ur medelvärdet. Jämförelse görs mellan det egna värdet och värden för överliggande nivåer.">
            <a:extLst>
              <a:ext uri="{FF2B5EF4-FFF2-40B4-BE49-F238E27FC236}">
                <a16:creationId xmlns:a16="http://schemas.microsoft.com/office/drawing/2014/main" id="{DBD64F73-4A54-704C-85B7-5DC7BCD672FE}"/>
              </a:ext>
            </a:extLst>
          </p:cNvPr>
          <p:cNvGraphicFramePr/>
          <p:nvPr>
            <p:extLst>
              <p:ext uri="{D42A27DB-BD31-4B8C-83A1-F6EECF244321}">
                <p14:modId xmlns:p14="http://schemas.microsoft.com/office/powerpoint/2010/main" val="2559902564"/>
              </p:ext>
            </p:extLst>
          </p:nvPr>
        </p:nvGraphicFramePr>
        <p:xfrm>
          <a:off x="387595" y="1614347"/>
          <a:ext cx="6986437" cy="594532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ruta 22">
            <a:extLst>
              <a:ext uri="{FF2B5EF4-FFF2-40B4-BE49-F238E27FC236}">
                <a16:creationId xmlns:a16="http://schemas.microsoft.com/office/drawing/2014/main" id="{83C49A86-DF76-DE4A-A239-69E6451043F3}"/>
              </a:ext>
            </a:extLst>
          </p:cNvPr>
          <p:cNvSpPr txBox="1"/>
          <p:nvPr/>
        </p:nvSpPr>
        <p:spPr>
          <a:xfrm>
            <a:off x="3879654" y="1651285"/>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Elevernas ansvar och inflytande</a:t>
            </a:r>
          </a:p>
        </p:txBody>
      </p:sp>
      <p:sp>
        <p:nvSpPr>
          <p:cNvPr id="17" name="textruta 22">
            <a:extLst>
              <a:ext uri="{FF2B5EF4-FFF2-40B4-BE49-F238E27FC236}">
                <a16:creationId xmlns:a16="http://schemas.microsoft.com/office/drawing/2014/main" id="{D8FA44DB-AAE2-5C44-A298-68A556C7DE14}"/>
              </a:ext>
            </a:extLst>
          </p:cNvPr>
          <p:cNvSpPr txBox="1"/>
          <p:nvPr/>
        </p:nvSpPr>
        <p:spPr>
          <a:xfrm>
            <a:off x="3879654" y="3984968"/>
            <a:ext cx="342293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b="1" dirty="0">
                <a:solidFill>
                  <a:schemeClr val="bg1"/>
                </a:solidFill>
              </a:rPr>
              <a:t>Normer och värden</a:t>
            </a:r>
          </a:p>
        </p:txBody>
      </p:sp>
      <p:sp>
        <p:nvSpPr>
          <p:cNvPr id="4" name="textruta 2">
            <a:extLst>
              <a:ext uri="{FF2B5EF4-FFF2-40B4-BE49-F238E27FC236}">
                <a16:creationId xmlns:a16="http://schemas.microsoft.com/office/drawing/2014/main" id="{9DF3588F-8DB0-A2DA-0C2E-3ADBAED41108}"/>
              </a:ext>
            </a:extLst>
          </p:cNvPr>
          <p:cNvSpPr txBox="1">
            <a:spLocks noChangeArrowheads="1"/>
          </p:cNvSpPr>
          <p:nvPr/>
        </p:nvSpPr>
        <p:spPr bwMode="auto">
          <a:xfrm>
            <a:off x="442912" y="476250"/>
            <a:ext cx="59395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3.3 Alla målområden samt enskilda frågor – jämförelse över tid</a:t>
            </a:r>
          </a:p>
        </p:txBody>
      </p:sp>
      <p:sp>
        <p:nvSpPr>
          <p:cNvPr id="6" name="textruta 4">
            <a:extLst>
              <a:ext uri="{FF2B5EF4-FFF2-40B4-BE49-F238E27FC236}">
                <a16:creationId xmlns:a16="http://schemas.microsoft.com/office/drawing/2014/main" id="{6CA4E6EC-2CA2-D5B7-D1CF-7078C04F5FD2}"/>
              </a:ext>
            </a:extLst>
          </p:cNvPr>
          <p:cNvSpPr txBox="1">
            <a:spLocks noChangeArrowheads="1"/>
          </p:cNvSpPr>
          <p:nvPr/>
        </p:nvSpPr>
        <p:spPr bwMode="auto">
          <a:xfrm>
            <a:off x="442913" y="719138"/>
            <a:ext cx="4532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41400" fontAlgn="base">
              <a:spcBef>
                <a:spcPct val="0"/>
              </a:spcBef>
              <a:spcAft>
                <a:spcPct val="0"/>
              </a:spcAft>
              <a:defRPr sz="2000">
                <a:solidFill>
                  <a:schemeClr val="tx1"/>
                </a:solidFill>
                <a:latin typeface="Arial" panose="020B0604020202020204" pitchFamily="34" charset="0"/>
              </a:defRPr>
            </a:lvl6pPr>
            <a:lvl7pPr marL="2971800" indent="-228600" defTabSz="1041400" fontAlgn="base">
              <a:spcBef>
                <a:spcPct val="0"/>
              </a:spcBef>
              <a:spcAft>
                <a:spcPct val="0"/>
              </a:spcAft>
              <a:defRPr sz="2000">
                <a:solidFill>
                  <a:schemeClr val="tx1"/>
                </a:solidFill>
                <a:latin typeface="Arial" panose="020B0604020202020204" pitchFamily="34" charset="0"/>
              </a:defRPr>
            </a:lvl7pPr>
            <a:lvl8pPr marL="3429000" indent="-228600" defTabSz="1041400" fontAlgn="base">
              <a:spcBef>
                <a:spcPct val="0"/>
              </a:spcBef>
              <a:spcAft>
                <a:spcPct val="0"/>
              </a:spcAft>
              <a:defRPr sz="2000">
                <a:solidFill>
                  <a:schemeClr val="tx1"/>
                </a:solidFill>
                <a:latin typeface="Arial" panose="020B0604020202020204" pitchFamily="34" charset="0"/>
              </a:defRPr>
            </a:lvl8pPr>
            <a:lvl9pPr marL="3886200" indent="-228600" defTabSz="1041400" fontAlgn="base">
              <a:spcBef>
                <a:spcPct val="0"/>
              </a:spcBef>
              <a:spcAft>
                <a:spcPct val="0"/>
              </a:spcAft>
              <a:defRPr sz="2000">
                <a:solidFill>
                  <a:schemeClr val="tx1"/>
                </a:solidFill>
                <a:latin typeface="Arial" panose="020B0604020202020204" pitchFamily="34" charset="0"/>
              </a:defRPr>
            </a:lvl9pPr>
          </a:lstStyle>
          <a:p>
            <a:pPr eaLnBrk="1" hangingPunct="1"/>
            <a:r>
              <a:rPr lang="sv-SE" altLang="en-SE" sz="1200">
                <a:solidFill>
                  <a:schemeClr val="bg1"/>
                </a:solidFill>
                <a:latin typeface="+mj-lt"/>
              </a:rPr>
              <a:t>Vendestigens förskola och skola</a:t>
            </a:r>
          </a:p>
        </p:txBody>
      </p:sp>
      <p:sp>
        <p:nvSpPr>
          <p:cNvPr id="7" name="textruta 6">
            <a:extLst>
              <a:ext uri="{FF2B5EF4-FFF2-40B4-BE49-F238E27FC236}">
                <a16:creationId xmlns:a16="http://schemas.microsoft.com/office/drawing/2014/main" id="{D29E068C-FC9C-1742-FFCE-AC4E372F5B46}"/>
              </a:ext>
            </a:extLst>
          </p:cNvPr>
          <p:cNvSpPr txBox="1"/>
          <p:nvPr/>
        </p:nvSpPr>
        <p:spPr>
          <a:xfrm>
            <a:off x="7820152" y="812529"/>
            <a:ext cx="572890" cy="230832"/>
          </a:xfrm>
          <a:prstGeom prst="rect">
            <a:avLst/>
          </a:prstGeom>
          <a:noFill/>
        </p:spPr>
        <p:txBody>
          <a:bodyPr wrap="square" rtlCol="0">
            <a:spAutoFit/>
          </a:bodyPr>
          <a:lstStyle/>
          <a:p>
            <a:r>
              <a:rPr lang="sv-SE" sz="900" dirty="0">
                <a:solidFill>
                  <a:schemeClr val="bg1"/>
                </a:solidFill>
                <a:latin typeface="+mn-lt"/>
              </a:rPr>
              <a:t>2024</a:t>
            </a:r>
          </a:p>
        </p:txBody>
      </p:sp>
      <p:sp>
        <p:nvSpPr>
          <p:cNvPr id="10" name="textruta 9">
            <a:extLst>
              <a:ext uri="{FF2B5EF4-FFF2-40B4-BE49-F238E27FC236}">
                <a16:creationId xmlns:a16="http://schemas.microsoft.com/office/drawing/2014/main" id="{30009BD3-D757-C05C-6AD9-4BB831E41F0A}"/>
              </a:ext>
            </a:extLst>
          </p:cNvPr>
          <p:cNvSpPr txBox="1"/>
          <p:nvPr/>
        </p:nvSpPr>
        <p:spPr>
          <a:xfrm>
            <a:off x="7820152" y="1274193"/>
            <a:ext cx="572890" cy="230832"/>
          </a:xfrm>
          <a:prstGeom prst="rect">
            <a:avLst/>
          </a:prstGeom>
          <a:noFill/>
        </p:spPr>
        <p:txBody>
          <a:bodyPr wrap="square" rtlCol="0">
            <a:spAutoFit/>
          </a:bodyPr>
          <a:lstStyle/>
          <a:p>
            <a:r>
              <a:rPr lang="sv-SE" sz="900" dirty="0">
                <a:solidFill>
                  <a:schemeClr val="bg1"/>
                </a:solidFill>
                <a:latin typeface="+mn-lt"/>
              </a:rPr>
              <a:t>2022</a:t>
            </a:r>
          </a:p>
        </p:txBody>
      </p:sp>
      <p:cxnSp>
        <p:nvCxnSpPr>
          <p:cNvPr id="14" name="Rak pil 13">
            <a:extLst>
              <a:ext uri="{FF2B5EF4-FFF2-40B4-BE49-F238E27FC236}">
                <a16:creationId xmlns:a16="http://schemas.microsoft.com/office/drawing/2014/main" id="{CB25D017-A27F-D5A3-4B52-184E05006906}"/>
              </a:ext>
            </a:extLst>
          </p:cNvPr>
          <p:cNvCxnSpPr/>
          <p:nvPr/>
        </p:nvCxnSpPr>
        <p:spPr>
          <a:xfrm>
            <a:off x="8014462" y="1039066"/>
            <a:ext cx="0" cy="194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Rektangel med rundade hörn 14">
            <a:extLst>
              <a:ext uri="{FF2B5EF4-FFF2-40B4-BE49-F238E27FC236}">
                <a16:creationId xmlns:a16="http://schemas.microsoft.com/office/drawing/2014/main" id="{04F3C8A7-2F8F-A972-55AE-8F9E3372F647}"/>
              </a:ext>
            </a:extLst>
          </p:cNvPr>
          <p:cNvSpPr/>
          <p:nvPr/>
        </p:nvSpPr>
        <p:spPr>
          <a:xfrm>
            <a:off x="8365735" y="624039"/>
            <a:ext cx="2193925" cy="1047750"/>
          </a:xfrm>
          <a:prstGeom prst="roundRect">
            <a:avLst/>
          </a:prstGeom>
          <a:solidFill>
            <a:srgbClr val="78BD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873" eaLnBrk="1" fontAlgn="auto" hangingPunct="1">
              <a:spcBef>
                <a:spcPts val="0"/>
              </a:spcBef>
              <a:spcAft>
                <a:spcPts val="0"/>
              </a:spcAft>
              <a:defRPr/>
            </a:pPr>
            <a:r>
              <a:rPr lang="sv-SE" sz="1000" b="1" dirty="0"/>
              <a:t>Resultaten går från 2024 (överst och mörkast färg) till 2022 (nederst och ljusast färg).</a:t>
            </a:r>
          </a:p>
          <a:p>
            <a:pPr algn="ctr" defTabSz="1042873" eaLnBrk="1" fontAlgn="auto" hangingPunct="1">
              <a:spcBef>
                <a:spcPts val="0"/>
              </a:spcBef>
              <a:spcAft>
                <a:spcPts val="0"/>
              </a:spcAft>
              <a:defRPr/>
            </a:pPr>
            <a:r>
              <a:rPr lang="sv-SE" sz="1000" b="1" dirty="0"/>
              <a:t>I cirklarna redovisas medelvärdet för hela området 2024.</a:t>
            </a:r>
          </a:p>
        </p:txBody>
      </p:sp>
      <p:pic>
        <p:nvPicPr>
          <p:cNvPr id="8" name="Bildobjekt 7" descr="En bild som visar text, Teckensnitt, design&#10;&#10;Automatiskt genererad beskrivning">
            <a:extLst>
              <a:ext uri="{FF2B5EF4-FFF2-40B4-BE49-F238E27FC236}">
                <a16:creationId xmlns:a16="http://schemas.microsoft.com/office/drawing/2014/main" id="{2A12D51B-F77B-DA70-E3B9-F70BA6BEAD78}"/>
              </a:ext>
            </a:extLst>
          </p:cNvPr>
          <p:cNvPicPr>
            <a:picLocks noChangeAspect="1"/>
          </p:cNvPicPr>
          <p:nvPr/>
        </p:nvPicPr>
        <p:blipFill>
          <a:blip r:embed="rId4"/>
          <a:stretch>
            <a:fillRect/>
          </a:stretch>
        </p:blipFill>
        <p:spPr>
          <a:xfrm>
            <a:off x="7715790" y="1930092"/>
            <a:ext cx="597343" cy="727200"/>
          </a:xfrm>
          <a:prstGeom prst="rect">
            <a:avLst/>
          </a:prstGeom>
        </p:spPr>
      </p:pic>
      <p:pic>
        <p:nvPicPr>
          <p:cNvPr id="9" name="Bildobjekt 8" descr="En bild som visar text, Teckensnitt, vit, skärmbild&#10;&#10;Automatiskt genererad beskrivning">
            <a:extLst>
              <a:ext uri="{FF2B5EF4-FFF2-40B4-BE49-F238E27FC236}">
                <a16:creationId xmlns:a16="http://schemas.microsoft.com/office/drawing/2014/main" id="{71A511DD-00BC-0979-3CA0-60D7141879F1}"/>
              </a:ext>
            </a:extLst>
          </p:cNvPr>
          <p:cNvPicPr>
            <a:picLocks noChangeAspect="1"/>
          </p:cNvPicPr>
          <p:nvPr/>
        </p:nvPicPr>
        <p:blipFill>
          <a:blip r:embed="rId5"/>
          <a:stretch>
            <a:fillRect/>
          </a:stretch>
        </p:blipFill>
        <p:spPr>
          <a:xfrm>
            <a:off x="7715790" y="4246578"/>
            <a:ext cx="608400" cy="762172"/>
          </a:xfrm>
          <a:prstGeom prst="rect">
            <a:avLst/>
          </a:prstGeom>
        </p:spPr>
      </p:pic>
    </p:spTree>
    <p:extLst>
      <p:ext uri="{BB962C8B-B14F-4D97-AF65-F5344CB8AC3E}">
        <p14:creationId xmlns:p14="http://schemas.microsoft.com/office/powerpoint/2010/main" val="3161317262"/>
      </p:ext>
    </p:extLst>
  </p:cSld>
  <p:clrMapOvr>
    <a:masterClrMapping/>
  </p:clrMapOvr>
</p:sld>
</file>

<file path=ppt/theme/theme1.xml><?xml version="1.0" encoding="utf-8"?>
<a:theme xmlns:a="http://schemas.openxmlformats.org/drawingml/2006/main" name="Office-tema">
  <a:themeElements>
    <a:clrScheme name="Enkätfabriken Diagram_Dekor">
      <a:dk1>
        <a:srgbClr val="000000"/>
      </a:dk1>
      <a:lt1>
        <a:srgbClr val="FFFFFF"/>
      </a:lt1>
      <a:dk2>
        <a:srgbClr val="F1F1F0"/>
      </a:dk2>
      <a:lt2>
        <a:srgbClr val="D5E8CB"/>
      </a:lt2>
      <a:accent1>
        <a:srgbClr val="EA5901"/>
      </a:accent1>
      <a:accent2>
        <a:srgbClr val="8DC5CB"/>
      </a:accent2>
      <a:accent3>
        <a:srgbClr val="00696F"/>
      </a:accent3>
      <a:accent4>
        <a:srgbClr val="D5E8CB"/>
      </a:accent4>
      <a:accent5>
        <a:srgbClr val="6F1C00"/>
      </a:accent5>
      <a:accent6>
        <a:srgbClr val="ED8F8B"/>
      </a:accent6>
      <a:hlink>
        <a:srgbClr val="4C4D4C"/>
      </a:hlink>
      <a:folHlink>
        <a:srgbClr val="69458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E4128D9E-F9B1-3F4A-8936-A47977FF1572}" vid="{C75ED972-33B3-3940-88B0-ADC42088603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17454</TotalTime>
  <Words>7691</Words>
  <Application>Microsoft Macintosh PowerPoint</Application>
  <PresentationFormat>Anpassad</PresentationFormat>
  <Paragraphs>1302</Paragraphs>
  <Slides>85</Slides>
  <Notes>84</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85</vt:i4>
      </vt:variant>
    </vt:vector>
  </HeadingPairs>
  <TitlesOfParts>
    <vt:vector size="89" baseType="lpstr">
      <vt:lpstr>Calibri</vt:lpstr>
      <vt:lpstr>Arial Black</vt:lpstr>
      <vt:lpstr>Arial</vt:lpstr>
      <vt:lpstr>Office-tema</vt:lpstr>
      <vt:lpstr>PowerPoint-presentation</vt:lpstr>
      <vt:lpstr>PowerPoint-presentation</vt:lpstr>
      <vt:lpstr>1. Bakgrund</vt:lpstr>
      <vt:lpstr>2. En snabb överblick</vt:lpstr>
      <vt:lpstr>3. Sammanfattning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4. Resultat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Nacka kommun</dc:title>
  <dc:creator>Josefin Stagge</dc:creator>
  <cp:lastModifiedBy>Gustav Leander</cp:lastModifiedBy>
  <cp:revision>887</cp:revision>
  <dcterms:created xsi:type="dcterms:W3CDTF">2021-01-11T12:42:17Z</dcterms:created>
  <dcterms:modified xsi:type="dcterms:W3CDTF">2024-03-19T12:56:29Z</dcterms:modified>
</cp:coreProperties>
</file>